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5" r:id="rId4"/>
  </p:sldMasterIdLst>
  <p:notesMasterIdLst>
    <p:notesMasterId r:id="rId12"/>
  </p:notesMasterIdLst>
  <p:handoutMasterIdLst>
    <p:handoutMasterId r:id="rId13"/>
  </p:handoutMasterIdLst>
  <p:sldIdLst>
    <p:sldId id="261" r:id="rId5"/>
    <p:sldId id="298" r:id="rId6"/>
    <p:sldId id="299" r:id="rId7"/>
    <p:sldId id="302" r:id="rId8"/>
    <p:sldId id="304" r:id="rId9"/>
    <p:sldId id="303" r:id="rId10"/>
    <p:sldId id="30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49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69671B-947A-44A3-A764-A91E66D469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4B23CC-4610-41C4-A0CF-67A30700C4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99BE-0F96-4D8C-8AC3-AFAE1A841C66}" type="datetimeFigureOut">
              <a:rPr lang="en-US" smtClean="0"/>
              <a:t>11/16/2023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94FC55-2324-40BC-8420-15EC835D957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3EC604-E5A5-4A58-AC5A-211F83D37C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B048B-0EBA-466F-928F-37073F3BFB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5076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4692AC-01A2-4EFF-966B-504F28E82D7A}" type="datetimeFigureOut">
              <a:rPr lang="en-US" noProof="0" smtClean="0"/>
              <a:t>11/16/2023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D498D-6977-40EC-8E5E-7EB644D5E759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2264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42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5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787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68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500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ED498D-6977-40EC-8E5E-7EB644D5E75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37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6A7EE9-F079-4AED-9858-DCD74447B2DE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504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1FD72-49BE-4A27-B81D-6695ECD46A0C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9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92C4CF0-BD34-45B4-94FF-59AD3A70A7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0165"/>
          </a:xfrm>
          <a:noFill/>
        </p:spPr>
        <p:txBody>
          <a:bodyPr lIns="0" tIns="792000"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4804496" y="0"/>
            <a:ext cx="7387504" cy="6446520"/>
          </a:xfrm>
          <a:prstGeom prst="rect">
            <a:avLst/>
          </a:prstGeom>
          <a:solidFill>
            <a:schemeClr val="accent1">
              <a:lumMod val="7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488254"/>
            <a:ext cx="3517567" cy="1087974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625" y="2038720"/>
            <a:ext cx="3517567" cy="3311706"/>
          </a:xfrm>
        </p:spPr>
        <p:txBody>
          <a:bodyPr lIns="91440" rIns="91440">
            <a:normAutofit/>
          </a:bodyPr>
          <a:lstStyle>
            <a:lvl1pPr marL="216000" indent="-216000">
              <a:spcAft>
                <a:spcPts val="0"/>
              </a:spcAft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397F0DEF-140C-43BE-9FE2-8C6F0F16B2BD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F66DD5E-2E55-4BFB-8214-2B5C5051F2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99113" y="1692275"/>
            <a:ext cx="6592887" cy="3190875"/>
          </a:xfrm>
          <a:solidFill>
            <a:schemeClr val="bg1">
              <a:lumMod val="85000"/>
              <a:alpha val="50000"/>
            </a:schemeClr>
          </a:solid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6A38BEF-96DA-4CBE-8464-985906D9F5F1}"/>
              </a:ext>
            </a:extLst>
          </p:cNvPr>
          <p:cNvCxnSpPr>
            <a:cxnSpLocks/>
          </p:cNvCxnSpPr>
          <p:nvPr userDrawn="1"/>
        </p:nvCxnSpPr>
        <p:spPr>
          <a:xfrm>
            <a:off x="723686" y="1767848"/>
            <a:ext cx="3291840" cy="0"/>
          </a:xfrm>
          <a:prstGeom prst="line">
            <a:avLst/>
          </a:prstGeom>
          <a:ln w="158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394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262E62-E8FA-42DE-BC7E-BA73A13FC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4008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7EED-32E8-4384-BFBB-06742F30AA8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56422" y="5034909"/>
            <a:ext cx="6835291" cy="817251"/>
          </a:xfrm>
          <a:solidFill>
            <a:srgbClr val="262626"/>
          </a:solidFill>
        </p:spPr>
        <p:txBody>
          <a:bodyPr lIns="396000" tIns="0" anchor="ctr" anchorCtr="0">
            <a:normAutofit/>
          </a:bodyPr>
          <a:lstStyle>
            <a:lvl1pPr>
              <a:defRPr sz="24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Subtitle</a:t>
            </a:r>
            <a:endParaRPr lang="ru-RU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23EC876B-6AD7-452A-94C9-45B89DA7D7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6143" y="3975295"/>
            <a:ext cx="6835858" cy="1089350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wrap="square" lIns="396000" tIns="252000" anchor="t" anchorCtr="0">
            <a:noAutofit/>
          </a:bodyPr>
          <a:lstStyle>
            <a:lvl1pPr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First Lesson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110AB5-E047-427B-9192-3F2FCCB479A8}"/>
              </a:ext>
            </a:extLst>
          </p:cNvPr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8635" y="0"/>
            <a:ext cx="3998873" cy="5852160"/>
          </a:xfrm>
          <a:solidFill>
            <a:srgbClr val="262626"/>
          </a:solidFill>
        </p:spPr>
        <p:txBody>
          <a:bodyPr lIns="360000" tIns="46800" rIns="360000" anchor="ctr" anchorCtr="0">
            <a:normAutofit/>
          </a:bodyPr>
          <a:lstStyle>
            <a:lvl1pPr marL="0" indent="0">
              <a:buNone/>
              <a:defRPr lang="en-US" dirty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5">
            <a:extLst>
              <a:ext uri="{FF2B5EF4-FFF2-40B4-BE49-F238E27FC236}">
                <a16:creationId xmlns:a16="http://schemas.microsoft.com/office/drawing/2014/main" id="{00A2BA60-500D-4BD0-8C7F-2936FDDD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18426" y="6446838"/>
            <a:ext cx="2584850" cy="365125"/>
          </a:xfrm>
        </p:spPr>
        <p:txBody>
          <a:bodyPr/>
          <a:lstStyle/>
          <a:p>
            <a:fld id="{9071F196-4D99-4CA1-AF3D-D9270AA86530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371A0A82-5458-43A1-AD4C-A4FF7CD09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3051" y="6446838"/>
            <a:ext cx="6818262" cy="365125"/>
          </a:xfrm>
        </p:spPr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4" name="Slide Number Placeholder 7">
            <a:extLst>
              <a:ext uri="{FF2B5EF4-FFF2-40B4-BE49-F238E27FC236}">
                <a16:creationId xmlns:a16="http://schemas.microsoft.com/office/drawing/2014/main" id="{2ABD9582-0263-41AF-B003-2E7489485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0596" y="6446838"/>
            <a:ext cx="617912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2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475C95-6709-4448-8164-8B465DDBFDB6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319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 userDrawn="1"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C3818-5B7F-4F38-B42C-7D48EDABA17E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313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09D8F-547E-4C36-AE3A-50B051D9F239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16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5A408-237F-4430-903D-49994B8E1677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720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55" y="1812759"/>
            <a:ext cx="4954159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2F227ADD-898B-46CB-92A8-AC4962D208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99901" y="1812759"/>
            <a:ext cx="4954159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C8CE4-6594-4434-AA7B-C5DDAFBE02A0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7BF857FE-9EDF-40AC-A282-858EC0C2C6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408000"/>
          </a:xfrm>
        </p:spPr>
        <p:txBody>
          <a:bodyPr anchor="ctr" anchorCtr="0"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ru-RU" dirty="0"/>
          </a:p>
        </p:txBody>
      </p:sp>
      <p:sp>
        <p:nvSpPr>
          <p:cNvPr id="13" name="Title 7">
            <a:extLst>
              <a:ext uri="{FF2B5EF4-FFF2-40B4-BE49-F238E27FC236}">
                <a16:creationId xmlns:a16="http://schemas.microsoft.com/office/drawing/2014/main" id="{8BBD3378-DD0B-4070-88AA-07DEEA1B7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96537"/>
          </a:xfrm>
          <a:solidFill>
            <a:schemeClr val="accent1">
              <a:lumMod val="40000"/>
              <a:lumOff val="60000"/>
              <a:alpha val="50000"/>
            </a:schemeClr>
          </a:solidFill>
        </p:spPr>
        <p:txBody>
          <a:bodyPr lIns="684000" tIns="108000" anchor="ctr" anchorCtr="0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8349DBD-05C9-497A-BAB7-08CE307FB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7981" y="1812759"/>
            <a:ext cx="10905457" cy="40884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0AF26B-41C3-4BBB-A8E9-8EAB965C6D7A}"/>
              </a:ext>
            </a:extLst>
          </p:cNvPr>
          <p:cNvCxnSpPr/>
          <p:nvPr userDrawn="1"/>
        </p:nvCxnSpPr>
        <p:spPr>
          <a:xfrm>
            <a:off x="-600" y="1283417"/>
            <a:ext cx="121932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432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C21F8EC-6CCD-434E-925E-0A9FF574DA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464540"/>
            <a:ext cx="10058400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176FD-E365-4307-A1BF-FBA56929E02D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8DEBF4F-95EE-485E-BCD1-56682C51B64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316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64CC3-3A25-40C5-8F52-C7B371775282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5C68E9-6B5E-46D9-AAB7-BE93B1378B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907362"/>
            <a:ext cx="12192000" cy="449343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7DEE74D2-9B60-4DE8-9A31-91D3CBA8D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0332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390A09A4-2667-45F1-9F4E-37A50F1F5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347" y="2346008"/>
            <a:ext cx="10058400" cy="3748194"/>
          </a:xfrm>
        </p:spPr>
        <p:txBody>
          <a:bodyPr numCol="2" spcCol="540000"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14E254-0C82-4865-9922-29444D17B571}"/>
              </a:ext>
            </a:extLst>
          </p:cNvPr>
          <p:cNvCxnSpPr/>
          <p:nvPr userDrawn="1"/>
        </p:nvCxnSpPr>
        <p:spPr>
          <a:xfrm>
            <a:off x="0" y="1900553"/>
            <a:ext cx="12192000" cy="0"/>
          </a:xfrm>
          <a:prstGeom prst="line">
            <a:avLst/>
          </a:prstGeom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68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53904-8E92-4E81-A5F1-2FE23324A701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844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61582-894B-4548-8F6A-77DD222024CA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7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BCE8B62D-7B77-49C5-A369-DA7962108BC9}" type="datetime1">
              <a:rPr lang="en-US" smtClean="0"/>
              <a:t>11/16/2023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3051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TEACH A COURSE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30596" y="6446838"/>
            <a:ext cx="617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3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34" r:id="rId2"/>
    <p:sldLayoutId id="2147483728" r:id="rId3"/>
    <p:sldLayoutId id="2147483740" r:id="rId4"/>
    <p:sldLayoutId id="2147483741" r:id="rId5"/>
    <p:sldLayoutId id="2147483735" r:id="rId6"/>
    <p:sldLayoutId id="2147483738" r:id="rId7"/>
    <p:sldLayoutId id="2147483730" r:id="rId8"/>
    <p:sldLayoutId id="2147483731" r:id="rId9"/>
    <p:sldLayoutId id="2147483732" r:id="rId10"/>
    <p:sldLayoutId id="2147483736" r:id="rId11"/>
    <p:sldLayoutId id="2147483737" r:id="rId12"/>
    <p:sldLayoutId id="2147483733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arduino.stackexchange.com/questions/36950/what-are-the-unused-pins-in-an-arduino-l293d-motor-shield" TargetMode="External"/><Relationship Id="rId13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4.jpg"/><Relationship Id="rId12" Type="http://schemas.openxmlformats.org/officeDocument/2006/relationships/hyperlink" Target="https://www.bukalapak.com/p/industrial/mesin/suku-cadang-aksesoris-mesin/ea6trn-jual-saklar-switch-kecil-2-pin-on-off" TargetMode="External"/><Relationship Id="rId17" Type="http://schemas.openxmlformats.org/officeDocument/2006/relationships/hyperlink" Target="https://www.bukalapak.com/p/elektronik/baterai-681/1qrcdj-jual-baterai-batrey-powerbank-jual-jg-powerbank-robot-kipas-powerbank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.jp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arduinoecia.com.br/2014/08/dimmer-modulo-sensor-de-luz-ldr.html" TargetMode="External"/><Relationship Id="rId11" Type="http://schemas.openxmlformats.org/officeDocument/2006/relationships/image" Target="../media/image6.jpg"/><Relationship Id="rId5" Type="http://schemas.openxmlformats.org/officeDocument/2006/relationships/image" Target="../media/image3.jpg"/><Relationship Id="rId15" Type="http://schemas.openxmlformats.org/officeDocument/2006/relationships/hyperlink" Target="https://creativecommons.org/licenses/by-sa/3.0/" TargetMode="External"/><Relationship Id="rId10" Type="http://schemas.openxmlformats.org/officeDocument/2006/relationships/hyperlink" Target="https://www.tokopedia.com/aisyahrobot/roda-motor-gearbox-smart-car-robot-tyre-148-gear-ratio-ban-kuning" TargetMode="External"/><Relationship Id="rId4" Type="http://schemas.openxmlformats.org/officeDocument/2006/relationships/hyperlink" Target="https://commons.wikimedia.org/wiki/File:Arduino-uno-perspective-transparent.png" TargetMode="External"/><Relationship Id="rId9" Type="http://schemas.openxmlformats.org/officeDocument/2006/relationships/image" Target="../media/image5.jpg"/><Relationship Id="rId14" Type="http://schemas.openxmlformats.org/officeDocument/2006/relationships/hyperlink" Target="https://commons.wikimedia.org/wiki/File:A_few_Jumper_Wires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d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71E00-ABE1-44FD-92BD-2769C2C9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202" y="1553552"/>
            <a:ext cx="5783347" cy="7407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Nama Anggota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1.Muhammad Novian (20210120004)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2.Alfrida Nanda (20210120123)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3.Muhamat Sholeh(20210120132)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7BD30D-629F-49D4-AE04-2D99B365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5657" y="2537763"/>
            <a:ext cx="5875892" cy="3342747"/>
          </a:xfrm>
        </p:spPr>
        <p:txBody>
          <a:bodyPr vert="horz" lIns="0" tIns="45720" rIns="0" bIns="45720" rtlCol="0">
            <a:normAutofit/>
          </a:bodyPr>
          <a:lstStyle/>
          <a:p>
            <a:pPr marL="216000" indent="0" algn="just">
              <a:spcAft>
                <a:spcPts val="0"/>
              </a:spcAft>
              <a:buFont typeface="Calibri" panose="020F0502020204030204" pitchFamily="34" charset="0"/>
              <a:buNone/>
            </a:pPr>
            <a:r>
              <a:rPr lang="en-US" dirty="0">
                <a:solidFill>
                  <a:srgbClr val="FFFFFF"/>
                </a:solidFill>
              </a:rPr>
              <a:t>	Pada </a:t>
            </a:r>
            <a:r>
              <a:rPr lang="en-US" dirty="0" err="1">
                <a:solidFill>
                  <a:srgbClr val="FFFFFF"/>
                </a:solidFill>
              </a:rPr>
              <a:t>pertemuan</a:t>
            </a:r>
            <a:r>
              <a:rPr lang="en-US" dirty="0">
                <a:solidFill>
                  <a:srgbClr val="FFFFFF"/>
                </a:solidFill>
              </a:rPr>
              <a:t> kali ini kami </a:t>
            </a:r>
            <a:r>
              <a:rPr lang="en-US" dirty="0" err="1">
                <a:solidFill>
                  <a:srgbClr val="FFFFFF"/>
                </a:solidFill>
              </a:rPr>
              <a:t>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mempresentasikan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suatu</a:t>
            </a:r>
            <a:r>
              <a:rPr lang="en-US" dirty="0">
                <a:solidFill>
                  <a:srgbClr val="FFFFFF"/>
                </a:solidFill>
              </a:rPr>
              <a:t> robot yang  </a:t>
            </a:r>
            <a:r>
              <a:rPr lang="en-ID" dirty="0" err="1"/>
              <a:t>menggunakan</a:t>
            </a:r>
            <a:r>
              <a:rPr lang="en-ID" dirty="0"/>
              <a:t> sensor Light Dependent Resistor (LDR)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pemrograman</a:t>
            </a:r>
            <a:r>
              <a:rPr lang="en-ID" dirty="0"/>
              <a:t> </a:t>
            </a:r>
            <a:r>
              <a:rPr lang="en-ID" dirty="0" err="1"/>
              <a:t>mikrokontroler</a:t>
            </a:r>
            <a:r>
              <a:rPr lang="en-ID" dirty="0"/>
              <a:t> Arduino. Robot </a:t>
            </a:r>
            <a:r>
              <a:rPr lang="en-ID" dirty="0" err="1"/>
              <a:t>Pengikut</a:t>
            </a:r>
            <a:r>
              <a:rPr lang="en-ID" dirty="0"/>
              <a:t> Cahaya </a:t>
            </a:r>
            <a:r>
              <a:rPr lang="en-ID" dirty="0" err="1"/>
              <a:t>merupakan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bentuk</a:t>
            </a:r>
            <a:r>
              <a:rPr lang="en-ID" dirty="0"/>
              <a:t> robot </a:t>
            </a:r>
            <a:r>
              <a:rPr lang="en-ID" dirty="0" err="1"/>
              <a:t>bergerak</a:t>
            </a:r>
            <a:r>
              <a:rPr lang="en-ID" dirty="0"/>
              <a:t> </a:t>
            </a:r>
            <a:r>
              <a:rPr lang="en-ID" dirty="0" err="1"/>
              <a:t>otonom</a:t>
            </a:r>
            <a:r>
              <a:rPr lang="en-ID" dirty="0"/>
              <a:t> yang </a:t>
            </a:r>
            <a:r>
              <a:rPr lang="en-ID" dirty="0" err="1"/>
              <a:t>mempunyai</a:t>
            </a:r>
            <a:r>
              <a:rPr lang="en-ID" dirty="0"/>
              <a:t> </a:t>
            </a:r>
            <a:r>
              <a:rPr lang="en-ID" dirty="0" err="1"/>
              <a:t>misi</a:t>
            </a:r>
            <a:r>
              <a:rPr lang="en-ID" dirty="0"/>
              <a:t> </a:t>
            </a:r>
            <a:r>
              <a:rPr lang="en-ID" dirty="0" err="1"/>
              <a:t>mengikuti</a:t>
            </a:r>
            <a:r>
              <a:rPr lang="en-ID" dirty="0"/>
              <a:t> </a:t>
            </a:r>
            <a:r>
              <a:rPr lang="en-ID" dirty="0" err="1"/>
              <a:t>suatu</a:t>
            </a:r>
            <a:r>
              <a:rPr lang="en-ID" dirty="0"/>
              <a:t> </a:t>
            </a:r>
            <a:r>
              <a:rPr lang="en-ID" dirty="0" err="1"/>
              <a:t>sumber</a:t>
            </a:r>
            <a:r>
              <a:rPr lang="en-ID" dirty="0"/>
              <a:t> </a:t>
            </a:r>
            <a:r>
              <a:rPr lang="en-ID" dirty="0" err="1"/>
              <a:t>cahaya</a:t>
            </a:r>
            <a:r>
              <a:rPr lang="en-ID" dirty="0"/>
              <a:t> yang </a:t>
            </a:r>
            <a:r>
              <a:rPr lang="en-ID" dirty="0" err="1"/>
              <a:t>telah</a:t>
            </a:r>
            <a:r>
              <a:rPr lang="en-ID" dirty="0"/>
              <a:t> </a:t>
            </a:r>
            <a:r>
              <a:rPr lang="en-ID" dirty="0" err="1"/>
              <a:t>ditentukan</a:t>
            </a:r>
            <a:r>
              <a:rPr lang="en-US" dirty="0">
                <a:solidFill>
                  <a:srgbClr val="FFFFFF"/>
                </a:solidFill>
              </a:rPr>
              <a:t>. Robot </a:t>
            </a:r>
            <a:r>
              <a:rPr lang="en-US" dirty="0" err="1">
                <a:solidFill>
                  <a:srgbClr val="FFFFFF"/>
                </a:solidFill>
              </a:rPr>
              <a:t>ini</a:t>
            </a:r>
            <a:r>
              <a:rPr lang="en-US" dirty="0">
                <a:solidFill>
                  <a:srgbClr val="FFFFFF"/>
                </a:solidFill>
              </a:rPr>
              <a:t> juga </a:t>
            </a:r>
            <a:r>
              <a:rPr lang="en-US" dirty="0" err="1">
                <a:solidFill>
                  <a:srgbClr val="FFFFFF"/>
                </a:solidFill>
              </a:rPr>
              <a:t>nantinya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dapat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dikembangkan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menjadi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suatu</a:t>
            </a:r>
            <a:r>
              <a:rPr lang="en-US" dirty="0">
                <a:solidFill>
                  <a:srgbClr val="FFFFFF"/>
                </a:solidFill>
              </a:rPr>
              <a:t> robot line follower.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B821F-B541-46B1-BC2A-76D9C1FC4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E2BB9DD0-7062-7A50-6EDD-47C6EF447017}"/>
              </a:ext>
            </a:extLst>
          </p:cNvPr>
          <p:cNvSpPr txBox="1"/>
          <p:nvPr/>
        </p:nvSpPr>
        <p:spPr>
          <a:xfrm>
            <a:off x="598202" y="589024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UK2 ROBOTIKA - </a:t>
            </a:r>
            <a:r>
              <a:rPr lang="id-ID" b="1" i="0" dirty="0" err="1">
                <a:effectLst/>
                <a:latin typeface="Open Sans" panose="020B0606030504020204" pitchFamily="34" charset="0"/>
              </a:rPr>
              <a:t>Kunnu</a:t>
            </a:r>
            <a:r>
              <a:rPr lang="id-ID" b="1" i="0" dirty="0">
                <a:effectLst/>
                <a:latin typeface="Open Sans" panose="020B0606030504020204" pitchFamily="34" charset="0"/>
              </a:rPr>
              <a:t> Purwanto</a:t>
            </a:r>
            <a:r>
              <a:rPr lang="en-US" b="1" i="0" dirty="0">
                <a:effectLst/>
                <a:latin typeface="Open Sans" panose="020B0606030504020204" pitchFamily="34" charset="0"/>
              </a:rPr>
              <a:t>, S.T., M.Eng.</a:t>
            </a:r>
            <a:endParaRPr lang="id-ID" b="1" i="0" dirty="0">
              <a:effectLst/>
              <a:latin typeface="Open Sans" panose="020B0606030504020204" pitchFamily="34" charset="0"/>
            </a:endParaRPr>
          </a:p>
        </p:txBody>
      </p:sp>
      <p:sp>
        <p:nvSpPr>
          <p:cNvPr id="9" name="Kotak Teks 8">
            <a:extLst>
              <a:ext uri="{FF2B5EF4-FFF2-40B4-BE49-F238E27FC236}">
                <a16:creationId xmlns:a16="http://schemas.microsoft.com/office/drawing/2014/main" id="{038F34D7-D5B0-3CEA-C29D-B98639AE4FF0}"/>
              </a:ext>
            </a:extLst>
          </p:cNvPr>
          <p:cNvSpPr txBox="1"/>
          <p:nvPr/>
        </p:nvSpPr>
        <p:spPr>
          <a:xfrm>
            <a:off x="598202" y="243494"/>
            <a:ext cx="73006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ROBOT LIGHT FOLLOWER : “MADUKISMO” </a:t>
            </a:r>
            <a:endParaRPr lang="id-ID" sz="2800" b="1" dirty="0"/>
          </a:p>
        </p:txBody>
      </p:sp>
      <p:pic>
        <p:nvPicPr>
          <p:cNvPr id="6" name="Gambar 5" descr="Sebuah gambar berisi roda, ban, Komponen otomotif, Mobil roda terbuka&#10;&#10;Deskripsi dibuat secara otomatis">
            <a:extLst>
              <a:ext uri="{FF2B5EF4-FFF2-40B4-BE49-F238E27FC236}">
                <a16:creationId xmlns:a16="http://schemas.microsoft.com/office/drawing/2014/main" id="{C986F4D2-FF0B-5D9B-7308-84C021B9E2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31" b="20816"/>
          <a:stretch/>
        </p:blipFill>
        <p:spPr>
          <a:xfrm>
            <a:off x="7105220" y="1187990"/>
            <a:ext cx="4194033" cy="48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1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22FA7-2183-4CD3-91EF-85FD4580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B6A36E-F0DA-4D85-BCF8-6898A25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5CFBF3-3158-932F-3B18-E2DBB7C5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4" y="183110"/>
            <a:ext cx="3448259" cy="7407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KOMPONEN</a:t>
            </a:r>
          </a:p>
        </p:txBody>
      </p:sp>
      <p:grpSp>
        <p:nvGrpSpPr>
          <p:cNvPr id="45" name="Grup 44">
            <a:extLst>
              <a:ext uri="{FF2B5EF4-FFF2-40B4-BE49-F238E27FC236}">
                <a16:creationId xmlns:a16="http://schemas.microsoft.com/office/drawing/2014/main" id="{CA5CF053-9DD9-AF2F-D818-6B175CE12821}"/>
              </a:ext>
            </a:extLst>
          </p:cNvPr>
          <p:cNvGrpSpPr/>
          <p:nvPr/>
        </p:nvGrpSpPr>
        <p:grpSpPr>
          <a:xfrm>
            <a:off x="932485" y="881638"/>
            <a:ext cx="1931455" cy="1699786"/>
            <a:chOff x="932485" y="1272818"/>
            <a:chExt cx="2137286" cy="1880929"/>
          </a:xfrm>
        </p:grpSpPr>
        <p:sp>
          <p:nvSpPr>
            <p:cNvPr id="44" name="Persegi Panjang 43">
              <a:extLst>
                <a:ext uri="{FF2B5EF4-FFF2-40B4-BE49-F238E27FC236}">
                  <a16:creationId xmlns:a16="http://schemas.microsoft.com/office/drawing/2014/main" id="{C00B9D5F-EAAB-7888-D1E2-5DC5A4E21D02}"/>
                </a:ext>
              </a:extLst>
            </p:cNvPr>
            <p:cNvSpPr/>
            <p:nvPr/>
          </p:nvSpPr>
          <p:spPr>
            <a:xfrm>
              <a:off x="932485" y="1272818"/>
              <a:ext cx="2063365" cy="18809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pic>
          <p:nvPicPr>
            <p:cNvPr id="17" name="Gambar 16" descr="Sebuah gambar berisi elektronik, Komponen elektronik, Rekayasa elektronik, Komponen sirkuit&#10;&#10;Deskripsi dibuat secara otomatis">
              <a:extLst>
                <a:ext uri="{FF2B5EF4-FFF2-40B4-BE49-F238E27FC236}">
                  <a16:creationId xmlns:a16="http://schemas.microsoft.com/office/drawing/2014/main" id="{CEC3990A-A407-F370-F735-86A24BC8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932485" y="1272818"/>
              <a:ext cx="2137286" cy="1880929"/>
            </a:xfrm>
            <a:prstGeom prst="rect">
              <a:avLst/>
            </a:prstGeom>
          </p:spPr>
        </p:pic>
      </p:grpSp>
      <p:pic>
        <p:nvPicPr>
          <p:cNvPr id="20" name="Gambar 19" descr="Sebuah gambar berisi elektronik, Komponen sirkuit, Komponen elektronik, Komponen sirkuit pasif&#10;&#10;Deskripsi dibuat secara otomatis">
            <a:extLst>
              <a:ext uri="{FF2B5EF4-FFF2-40B4-BE49-F238E27FC236}">
                <a16:creationId xmlns:a16="http://schemas.microsoft.com/office/drawing/2014/main" id="{3AF97C12-B2F8-6D98-D7A5-306D0422AB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520339" y="871800"/>
            <a:ext cx="1699786" cy="1699786"/>
          </a:xfrm>
          <a:prstGeom prst="rect">
            <a:avLst/>
          </a:prstGeom>
        </p:spPr>
      </p:pic>
      <p:pic>
        <p:nvPicPr>
          <p:cNvPr id="23" name="Gambar 22" descr="Sebuah gambar berisi sirkuit, Rekayasa elektronik, Komponen elektronik, elektronik&#10;&#10;Deskripsi dibuat secara otomatis">
            <a:extLst>
              <a:ext uri="{FF2B5EF4-FFF2-40B4-BE49-F238E27FC236}">
                <a16:creationId xmlns:a16="http://schemas.microsoft.com/office/drawing/2014/main" id="{FC12EED0-80C2-FB42-9D67-7A29D7996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925755" y="871800"/>
            <a:ext cx="2207514" cy="1699786"/>
          </a:xfrm>
          <a:prstGeom prst="rect">
            <a:avLst/>
          </a:prstGeom>
        </p:spPr>
      </p:pic>
      <p:pic>
        <p:nvPicPr>
          <p:cNvPr id="30" name="Gambar 29" descr="Sebuah gambar berisi ban, Komponen otomotif, Karet sintetis, Ban otomotif&#10;&#10;Deskripsi dibuat secara otomatis">
            <a:extLst>
              <a:ext uri="{FF2B5EF4-FFF2-40B4-BE49-F238E27FC236}">
                <a16:creationId xmlns:a16="http://schemas.microsoft.com/office/drawing/2014/main" id="{74C8670A-6E76-7C31-9D22-C402669786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091959" y="923827"/>
            <a:ext cx="1781213" cy="1699786"/>
          </a:xfrm>
          <a:prstGeom prst="rect">
            <a:avLst/>
          </a:prstGeom>
        </p:spPr>
      </p:pic>
      <p:pic>
        <p:nvPicPr>
          <p:cNvPr id="32" name="Gambar 31" descr="Sebuah gambar berisi stylus, stasioner, deasin&#10;&#10;Deskripsi dibuat secara otomatis">
            <a:extLst>
              <a:ext uri="{FF2B5EF4-FFF2-40B4-BE49-F238E27FC236}">
                <a16:creationId xmlns:a16="http://schemas.microsoft.com/office/drawing/2014/main" id="{4F0D94EA-80C3-51C8-B0CE-F2BD7A311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717766" y="3852255"/>
            <a:ext cx="1741245" cy="1741245"/>
          </a:xfrm>
          <a:prstGeom prst="rect">
            <a:avLst/>
          </a:prstGeom>
        </p:spPr>
      </p:pic>
      <p:pic>
        <p:nvPicPr>
          <p:cNvPr id="34" name="Gambar 33" descr="Sebuah gambar berisi kabel, Kabel listrik&#10;&#10;Deskripsi dibuat secara otomatis">
            <a:extLst>
              <a:ext uri="{FF2B5EF4-FFF2-40B4-BE49-F238E27FC236}">
                <a16:creationId xmlns:a16="http://schemas.microsoft.com/office/drawing/2014/main" id="{436C1EFE-305B-301B-3A49-85B7C05778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49086" y="3867268"/>
            <a:ext cx="2568334" cy="1714664"/>
          </a:xfrm>
          <a:prstGeom prst="rect">
            <a:avLst/>
          </a:prstGeom>
        </p:spPr>
      </p:pic>
      <p:sp>
        <p:nvSpPr>
          <p:cNvPr id="35" name="Kotak Teks 34">
            <a:extLst>
              <a:ext uri="{FF2B5EF4-FFF2-40B4-BE49-F238E27FC236}">
                <a16:creationId xmlns:a16="http://schemas.microsoft.com/office/drawing/2014/main" id="{26257B67-F8D2-F4DB-4404-8A9D22B0A46E}"/>
              </a:ext>
            </a:extLst>
          </p:cNvPr>
          <p:cNvSpPr txBox="1"/>
          <p:nvPr/>
        </p:nvSpPr>
        <p:spPr>
          <a:xfrm>
            <a:off x="959823" y="6996184"/>
            <a:ext cx="281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>
                <a:hlinkClick r:id="rId14" tooltip="https://commons.wikimedia.org/wiki/File:A_few_Jumper_Wires.jpg"/>
              </a:rPr>
              <a:t>Foto Ini</a:t>
            </a:r>
            <a:r>
              <a:rPr lang="id-ID" sz="900"/>
              <a:t> oleh Penulis Tidak Diketahui dilisensikan atas nama</a:t>
            </a:r>
            <a:r>
              <a:rPr lang="id-ID" sz="900">
                <a:hlinkClick r:id="rId15" tooltip="https://creativecommons.org/licenses/by-sa/3.0/"/>
              </a:rPr>
              <a:t>CC BY-SA</a:t>
            </a:r>
            <a:endParaRPr lang="id-ID" sz="900"/>
          </a:p>
        </p:txBody>
      </p:sp>
      <p:pic>
        <p:nvPicPr>
          <p:cNvPr id="40" name="Gambar 39" descr="Sebuah gambar berisi silinder, baterai&#10;&#10;Deskripsi dibuat secara otomatis">
            <a:extLst>
              <a:ext uri="{FF2B5EF4-FFF2-40B4-BE49-F238E27FC236}">
                <a16:creationId xmlns:a16="http://schemas.microsoft.com/office/drawing/2014/main" id="{351F05B8-27C7-C295-63B0-2AD915C4A35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074177" y="3840686"/>
            <a:ext cx="1741245" cy="1741245"/>
          </a:xfrm>
          <a:prstGeom prst="rect">
            <a:avLst/>
          </a:prstGeom>
        </p:spPr>
      </p:pic>
      <p:cxnSp>
        <p:nvCxnSpPr>
          <p:cNvPr id="46" name="Konektor Lurus 45">
            <a:extLst>
              <a:ext uri="{FF2B5EF4-FFF2-40B4-BE49-F238E27FC236}">
                <a16:creationId xmlns:a16="http://schemas.microsoft.com/office/drawing/2014/main" id="{06DF0177-A706-1C02-55FA-83DA14D78B20}"/>
              </a:ext>
            </a:extLst>
          </p:cNvPr>
          <p:cNvCxnSpPr>
            <a:cxnSpLocks/>
          </p:cNvCxnSpPr>
          <p:nvPr/>
        </p:nvCxnSpPr>
        <p:spPr>
          <a:xfrm>
            <a:off x="3158060" y="438636"/>
            <a:ext cx="79216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Kotak Teks 47">
            <a:extLst>
              <a:ext uri="{FF2B5EF4-FFF2-40B4-BE49-F238E27FC236}">
                <a16:creationId xmlns:a16="http://schemas.microsoft.com/office/drawing/2014/main" id="{DDF25494-C211-95A6-826C-6AF49326B1BC}"/>
              </a:ext>
            </a:extLst>
          </p:cNvPr>
          <p:cNvSpPr txBox="1"/>
          <p:nvPr/>
        </p:nvSpPr>
        <p:spPr>
          <a:xfrm>
            <a:off x="1318828" y="2623164"/>
            <a:ext cx="1091966" cy="654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ARDUINO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49" name="Kotak Teks 48">
            <a:extLst>
              <a:ext uri="{FF2B5EF4-FFF2-40B4-BE49-F238E27FC236}">
                <a16:creationId xmlns:a16="http://schemas.microsoft.com/office/drawing/2014/main" id="{90A83652-35B0-1552-C002-8C3732453EAC}"/>
              </a:ext>
            </a:extLst>
          </p:cNvPr>
          <p:cNvSpPr txBox="1"/>
          <p:nvPr/>
        </p:nvSpPr>
        <p:spPr>
          <a:xfrm>
            <a:off x="9237630" y="2590309"/>
            <a:ext cx="1476110" cy="654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Motor + Roda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0" name="Kotak Teks 49">
            <a:extLst>
              <a:ext uri="{FF2B5EF4-FFF2-40B4-BE49-F238E27FC236}">
                <a16:creationId xmlns:a16="http://schemas.microsoft.com/office/drawing/2014/main" id="{7C68FE38-BC26-4144-35B8-14F4E985BD7C}"/>
              </a:ext>
            </a:extLst>
          </p:cNvPr>
          <p:cNvSpPr txBox="1"/>
          <p:nvPr/>
        </p:nvSpPr>
        <p:spPr>
          <a:xfrm>
            <a:off x="5902850" y="2632480"/>
            <a:ext cx="2230419" cy="654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Driver Motor HW-130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1" name="Kotak Teks 50">
            <a:extLst>
              <a:ext uri="{FF2B5EF4-FFF2-40B4-BE49-F238E27FC236}">
                <a16:creationId xmlns:a16="http://schemas.microsoft.com/office/drawing/2014/main" id="{0EF6D810-9DD5-0C28-3A9C-00D43594D2AC}"/>
              </a:ext>
            </a:extLst>
          </p:cNvPr>
          <p:cNvSpPr txBox="1"/>
          <p:nvPr/>
        </p:nvSpPr>
        <p:spPr>
          <a:xfrm>
            <a:off x="3751312" y="2632480"/>
            <a:ext cx="1237839" cy="6542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Sensor LDR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2" name="Kotak Teks 51">
            <a:extLst>
              <a:ext uri="{FF2B5EF4-FFF2-40B4-BE49-F238E27FC236}">
                <a16:creationId xmlns:a16="http://schemas.microsoft.com/office/drawing/2014/main" id="{BBEB88A7-8D9C-A698-C1D4-0B1337D3B148}"/>
              </a:ext>
            </a:extLst>
          </p:cNvPr>
          <p:cNvSpPr txBox="1"/>
          <p:nvPr/>
        </p:nvSpPr>
        <p:spPr>
          <a:xfrm>
            <a:off x="7324972" y="557455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Saklar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3" name="Kotak Teks 52">
            <a:extLst>
              <a:ext uri="{FF2B5EF4-FFF2-40B4-BE49-F238E27FC236}">
                <a16:creationId xmlns:a16="http://schemas.microsoft.com/office/drawing/2014/main" id="{88D13419-2932-AD6A-C75A-219C9972C4DE}"/>
              </a:ext>
            </a:extLst>
          </p:cNvPr>
          <p:cNvSpPr txBox="1"/>
          <p:nvPr/>
        </p:nvSpPr>
        <p:spPr>
          <a:xfrm>
            <a:off x="4051637" y="5606730"/>
            <a:ext cx="1786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Baterai</a:t>
            </a:r>
            <a:r>
              <a:rPr lang="en-US" dirty="0">
                <a:solidFill>
                  <a:schemeClr val="bg1"/>
                </a:solidFill>
              </a:rPr>
              <a:t> 3.7 V (x2)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54" name="Kotak Teks 53">
            <a:extLst>
              <a:ext uri="{FF2B5EF4-FFF2-40B4-BE49-F238E27FC236}">
                <a16:creationId xmlns:a16="http://schemas.microsoft.com/office/drawing/2014/main" id="{49605B7E-BB49-AE44-6799-AF6AE0BD3CA2}"/>
              </a:ext>
            </a:extLst>
          </p:cNvPr>
          <p:cNvSpPr txBox="1"/>
          <p:nvPr/>
        </p:nvSpPr>
        <p:spPr>
          <a:xfrm>
            <a:off x="1298121" y="5581626"/>
            <a:ext cx="14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Kabel Jumper</a:t>
            </a:r>
            <a:endParaRPr lang="id-ID" dirty="0">
              <a:solidFill>
                <a:schemeClr val="bg1"/>
              </a:solidFill>
            </a:endParaRPr>
          </a:p>
        </p:txBody>
      </p:sp>
      <p:sp>
        <p:nvSpPr>
          <p:cNvPr id="3" name="Kotak Teks 2">
            <a:extLst>
              <a:ext uri="{FF2B5EF4-FFF2-40B4-BE49-F238E27FC236}">
                <a16:creationId xmlns:a16="http://schemas.microsoft.com/office/drawing/2014/main" id="{D85A2557-CC2A-C9CD-9B5E-247132F944FD}"/>
              </a:ext>
            </a:extLst>
          </p:cNvPr>
          <p:cNvSpPr txBox="1"/>
          <p:nvPr/>
        </p:nvSpPr>
        <p:spPr>
          <a:xfrm>
            <a:off x="486234" y="2984336"/>
            <a:ext cx="23850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Berfungsi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sebagai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pusat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pemrosesan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dan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pengambilan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keputusan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1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untuk</a:t>
            </a:r>
            <a:r>
              <a:rPr lang="en-US" sz="1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robot.</a:t>
            </a:r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6" name="Kotak Teks 5">
            <a:extLst>
              <a:ext uri="{FF2B5EF4-FFF2-40B4-BE49-F238E27FC236}">
                <a16:creationId xmlns:a16="http://schemas.microsoft.com/office/drawing/2014/main" id="{734EF12F-6809-778F-FCFD-52347B723689}"/>
              </a:ext>
            </a:extLst>
          </p:cNvPr>
          <p:cNvSpPr txBox="1"/>
          <p:nvPr/>
        </p:nvSpPr>
        <p:spPr>
          <a:xfrm>
            <a:off x="3243388" y="2943259"/>
            <a:ext cx="23850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100" b="0" i="0" dirty="0">
                <a:solidFill>
                  <a:schemeClr val="bg1"/>
                </a:solidFill>
                <a:effectLst/>
                <a:latin typeface="Google Sans"/>
              </a:rPr>
              <a:t>komponen yang mempunyai perubahan resistansi yang besarnya tergantung pada cahaya</a:t>
            </a:r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EB42BA63-535C-554F-9CD6-027923AD9D02}"/>
              </a:ext>
            </a:extLst>
          </p:cNvPr>
          <p:cNvSpPr txBox="1"/>
          <p:nvPr/>
        </p:nvSpPr>
        <p:spPr>
          <a:xfrm>
            <a:off x="5815422" y="2936632"/>
            <a:ext cx="2385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Merupakan</a:t>
            </a:r>
            <a:r>
              <a:rPr lang="id-ID" sz="1100" dirty="0">
                <a:solidFill>
                  <a:schemeClr val="bg1"/>
                </a:solidFill>
              </a:rPr>
              <a:t> papan </a:t>
            </a:r>
            <a:r>
              <a:rPr lang="id-ID" sz="1100" dirty="0" err="1">
                <a:solidFill>
                  <a:schemeClr val="bg1"/>
                </a:solidFill>
              </a:rPr>
              <a:t>driver</a:t>
            </a:r>
            <a:r>
              <a:rPr lang="id-ID" sz="1100" dirty="0">
                <a:solidFill>
                  <a:schemeClr val="bg1"/>
                </a:solidFill>
              </a:rPr>
              <a:t> berbasis IC L293 yang dapat menggerakkan 4 motor DC dan 2 motor </a:t>
            </a:r>
            <a:r>
              <a:rPr lang="id-ID" sz="1100" dirty="0" err="1">
                <a:solidFill>
                  <a:schemeClr val="bg1"/>
                </a:solidFill>
              </a:rPr>
              <a:t>stepper</a:t>
            </a:r>
            <a:r>
              <a:rPr lang="id-ID" sz="1100" dirty="0">
                <a:solidFill>
                  <a:schemeClr val="bg1"/>
                </a:solidFill>
              </a:rPr>
              <a:t> atau </a:t>
            </a:r>
            <a:r>
              <a:rPr lang="id-ID" sz="1100" dirty="0" err="1">
                <a:solidFill>
                  <a:schemeClr val="bg1"/>
                </a:solidFill>
              </a:rPr>
              <a:t>Servo</a:t>
            </a:r>
            <a:r>
              <a:rPr lang="id-ID" sz="1100" dirty="0">
                <a:solidFill>
                  <a:schemeClr val="bg1"/>
                </a:solidFill>
              </a:rPr>
              <a:t> secara bersamaan. </a:t>
            </a: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91AC64CE-2C2F-59C0-16CD-D9C9DDADC374}"/>
              </a:ext>
            </a:extLst>
          </p:cNvPr>
          <p:cNvSpPr txBox="1"/>
          <p:nvPr/>
        </p:nvSpPr>
        <p:spPr>
          <a:xfrm>
            <a:off x="643051" y="5950192"/>
            <a:ext cx="2385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BDC1C6"/>
                </a:solidFill>
                <a:latin typeface="arial" panose="020B0604020202020204" pitchFamily="34" charset="0"/>
              </a:rPr>
              <a:t>D</a:t>
            </a:r>
            <a:r>
              <a:rPr lang="id-ID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igunakan</a:t>
            </a:r>
            <a:r>
              <a:rPr lang="id-ID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untuk menghubungkan </a:t>
            </a:r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antar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id-ID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komponen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10" name="Kotak Teks 9">
            <a:extLst>
              <a:ext uri="{FF2B5EF4-FFF2-40B4-BE49-F238E27FC236}">
                <a16:creationId xmlns:a16="http://schemas.microsoft.com/office/drawing/2014/main" id="{3E77321A-7DC5-AFEE-4A5D-C1513B3E1A32}"/>
              </a:ext>
            </a:extLst>
          </p:cNvPr>
          <p:cNvSpPr txBox="1"/>
          <p:nvPr/>
        </p:nvSpPr>
        <p:spPr>
          <a:xfrm>
            <a:off x="3683138" y="5950958"/>
            <a:ext cx="2385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BDC1C6"/>
                </a:solidFill>
                <a:latin typeface="arial" panose="020B0604020202020204" pitchFamily="34" charset="0"/>
              </a:rPr>
              <a:t>D</a:t>
            </a:r>
            <a:r>
              <a:rPr lang="id-ID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igunakan</a:t>
            </a:r>
            <a:r>
              <a:rPr lang="id-ID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sumber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tegangan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listrik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006D8DBA-DF28-6D9E-616E-8C2EF7B80E0E}"/>
              </a:ext>
            </a:extLst>
          </p:cNvPr>
          <p:cNvSpPr txBox="1"/>
          <p:nvPr/>
        </p:nvSpPr>
        <p:spPr>
          <a:xfrm>
            <a:off x="6506924" y="5956428"/>
            <a:ext cx="2385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rgbClr val="BDC1C6"/>
                </a:solidFill>
                <a:latin typeface="arial" panose="020B0604020202020204" pitchFamily="34" charset="0"/>
              </a:rPr>
              <a:t>D</a:t>
            </a:r>
            <a:r>
              <a:rPr lang="id-ID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igunakan</a:t>
            </a:r>
            <a:r>
              <a:rPr lang="id-ID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untuk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memutus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dan </a:t>
            </a:r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menyambung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arus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listrik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.</a:t>
            </a:r>
            <a:endParaRPr lang="id-ID" sz="1100" dirty="0">
              <a:solidFill>
                <a:schemeClr val="bg1"/>
              </a:solidFill>
            </a:endParaRPr>
          </a:p>
        </p:txBody>
      </p:sp>
      <p:sp>
        <p:nvSpPr>
          <p:cNvPr id="12" name="Kotak Teks 11">
            <a:extLst>
              <a:ext uri="{FF2B5EF4-FFF2-40B4-BE49-F238E27FC236}">
                <a16:creationId xmlns:a16="http://schemas.microsoft.com/office/drawing/2014/main" id="{0C02C271-4F60-6F1E-0CD0-F3396517E849}"/>
              </a:ext>
            </a:extLst>
          </p:cNvPr>
          <p:cNvSpPr txBox="1"/>
          <p:nvPr/>
        </p:nvSpPr>
        <p:spPr>
          <a:xfrm>
            <a:off x="8759593" y="2938538"/>
            <a:ext cx="238501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Sebagai</a:t>
            </a:r>
            <a:r>
              <a:rPr lang="en-US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dirty="0">
                <a:solidFill>
                  <a:srgbClr val="BDC1C6"/>
                </a:solidFill>
                <a:latin typeface="arial" panose="020B0604020202020204" pitchFamily="34" charset="0"/>
              </a:rPr>
              <a:t>a</a:t>
            </a:r>
            <a:r>
              <a:rPr lang="id-ID" sz="1100" b="0" i="0" dirty="0" err="1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ktuator</a:t>
            </a:r>
            <a:r>
              <a:rPr lang="id-ID" sz="1100" b="0" i="0" dirty="0">
                <a:solidFill>
                  <a:srgbClr val="BDC1C6"/>
                </a:solidFill>
                <a:effectLst/>
                <a:latin typeface="arial" panose="020B0604020202020204" pitchFamily="34" charset="0"/>
              </a:rPr>
              <a:t> untuk menggerakkan atau mengontrol sebuah mekanisme atau sistem.</a:t>
            </a:r>
            <a:endParaRPr lang="id-ID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67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22FA7-2183-4CD3-91EF-85FD4580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B6A36E-F0DA-4D85-BCF8-6898A25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5CFBF3-3158-932F-3B18-E2DBB7C5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4" y="293010"/>
            <a:ext cx="3448259" cy="7407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PROGRAM</a:t>
            </a:r>
          </a:p>
        </p:txBody>
      </p:sp>
      <p:cxnSp>
        <p:nvCxnSpPr>
          <p:cNvPr id="16" name="Konektor Lurus 15">
            <a:extLst>
              <a:ext uri="{FF2B5EF4-FFF2-40B4-BE49-F238E27FC236}">
                <a16:creationId xmlns:a16="http://schemas.microsoft.com/office/drawing/2014/main" id="{3FDFB116-CC4C-5B2F-F82B-ED9C261BDA9A}"/>
              </a:ext>
            </a:extLst>
          </p:cNvPr>
          <p:cNvCxnSpPr>
            <a:cxnSpLocks/>
          </p:cNvCxnSpPr>
          <p:nvPr/>
        </p:nvCxnSpPr>
        <p:spPr>
          <a:xfrm>
            <a:off x="3359020" y="699769"/>
            <a:ext cx="79216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ambar 6">
            <a:extLst>
              <a:ext uri="{FF2B5EF4-FFF2-40B4-BE49-F238E27FC236}">
                <a16:creationId xmlns:a16="http://schemas.microsoft.com/office/drawing/2014/main" id="{C8F9073E-752F-3ADE-38D7-391602303F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092"/>
          <a:stretch/>
        </p:blipFill>
        <p:spPr>
          <a:xfrm>
            <a:off x="1763628" y="1175657"/>
            <a:ext cx="4205037" cy="4937224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45381279-302E-CDB5-6A44-DE82CC40EE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791"/>
          <a:stretch/>
        </p:blipFill>
        <p:spPr>
          <a:xfrm>
            <a:off x="6428134" y="1175657"/>
            <a:ext cx="4319232" cy="493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82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22FA7-2183-4CD3-91EF-85FD4580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B6A36E-F0DA-4D85-BCF8-6898A25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5CFBF3-3158-932F-3B18-E2DBB7C5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4" y="293010"/>
            <a:ext cx="3448259" cy="7407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Prinsip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Kerja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6" name="Konektor Lurus 15">
            <a:extLst>
              <a:ext uri="{FF2B5EF4-FFF2-40B4-BE49-F238E27FC236}">
                <a16:creationId xmlns:a16="http://schemas.microsoft.com/office/drawing/2014/main" id="{3FDFB116-CC4C-5B2F-F82B-ED9C261BDA9A}"/>
              </a:ext>
            </a:extLst>
          </p:cNvPr>
          <p:cNvCxnSpPr>
            <a:cxnSpLocks/>
          </p:cNvCxnSpPr>
          <p:nvPr/>
        </p:nvCxnSpPr>
        <p:spPr>
          <a:xfrm>
            <a:off x="3359020" y="699769"/>
            <a:ext cx="79216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Kotak Teks 3">
            <a:extLst>
              <a:ext uri="{FF2B5EF4-FFF2-40B4-BE49-F238E27FC236}">
                <a16:creationId xmlns:a16="http://schemas.microsoft.com/office/drawing/2014/main" id="{C4B2B9D6-99A7-6D33-99E5-8EFF904E45FE}"/>
              </a:ext>
            </a:extLst>
          </p:cNvPr>
          <p:cNvSpPr txBox="1"/>
          <p:nvPr/>
        </p:nvSpPr>
        <p:spPr>
          <a:xfrm>
            <a:off x="271630" y="1190893"/>
            <a:ext cx="527930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ID" sz="1600" dirty="0" err="1">
                <a:solidFill>
                  <a:schemeClr val="bg1"/>
                </a:solidFill>
              </a:rPr>
              <a:t>Inisialisasi</a:t>
            </a:r>
            <a:r>
              <a:rPr lang="en-ID" sz="1600" dirty="0">
                <a:solidFill>
                  <a:schemeClr val="bg1"/>
                </a:solidFill>
              </a:rPr>
              <a:t>:</a:t>
            </a:r>
          </a:p>
          <a:p>
            <a:r>
              <a:rPr lang="en-ID" sz="1600" dirty="0">
                <a:solidFill>
                  <a:schemeClr val="bg1"/>
                </a:solidFill>
              </a:rPr>
              <a:t>- Program </a:t>
            </a:r>
            <a:r>
              <a:rPr lang="en-ID" sz="1600" dirty="0" err="1">
                <a:solidFill>
                  <a:schemeClr val="bg1"/>
                </a:solidFill>
              </a:rPr>
              <a:t>menginisialisasi</a:t>
            </a:r>
            <a:r>
              <a:rPr lang="en-ID" sz="1600" dirty="0">
                <a:solidFill>
                  <a:schemeClr val="bg1"/>
                </a:solidFill>
              </a:rPr>
              <a:t> motor DC (motor3 dan motor4) 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dan sensor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 (sensor1 dan sensor2).  </a:t>
            </a:r>
          </a:p>
          <a:p>
            <a:r>
              <a:rPr lang="en-ID" sz="1600" dirty="0">
                <a:solidFill>
                  <a:schemeClr val="bg1"/>
                </a:solidFill>
              </a:rPr>
              <a:t>- </a:t>
            </a:r>
            <a:r>
              <a:rPr lang="en-ID" sz="1600" dirty="0" err="1">
                <a:solidFill>
                  <a:schemeClr val="bg1"/>
                </a:solidFill>
              </a:rPr>
              <a:t>Kecepatan</a:t>
            </a:r>
            <a:r>
              <a:rPr lang="en-ID" sz="1600" dirty="0">
                <a:solidFill>
                  <a:schemeClr val="bg1"/>
                </a:solidFill>
              </a:rPr>
              <a:t> motor </a:t>
            </a:r>
            <a:r>
              <a:rPr lang="en-ID" sz="1600" dirty="0" err="1">
                <a:solidFill>
                  <a:schemeClr val="bg1"/>
                </a:solidFill>
              </a:rPr>
              <a:t>diatur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menjadi</a:t>
            </a:r>
            <a:r>
              <a:rPr lang="en-ID" sz="1600" dirty="0">
                <a:solidFill>
                  <a:schemeClr val="bg1"/>
                </a:solidFill>
              </a:rPr>
              <a:t> 200.  </a:t>
            </a:r>
          </a:p>
          <a:p>
            <a:r>
              <a:rPr lang="en-ID" sz="1600" dirty="0">
                <a:solidFill>
                  <a:schemeClr val="bg1"/>
                </a:solidFill>
              </a:rPr>
              <a:t>- </a:t>
            </a:r>
            <a:r>
              <a:rPr lang="en-ID" sz="1600" dirty="0" err="1">
                <a:solidFill>
                  <a:schemeClr val="bg1"/>
                </a:solidFill>
              </a:rPr>
              <a:t>Komunikasi</a:t>
            </a:r>
            <a:r>
              <a:rPr lang="en-ID" sz="1600" dirty="0">
                <a:solidFill>
                  <a:schemeClr val="bg1"/>
                </a:solidFill>
              </a:rPr>
              <a:t> serial </a:t>
            </a:r>
            <a:r>
              <a:rPr lang="en-ID" sz="1600" dirty="0" err="1">
                <a:solidFill>
                  <a:schemeClr val="bg1"/>
                </a:solidFill>
              </a:rPr>
              <a:t>diaktifkan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untuk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memantau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nilai</a:t>
            </a:r>
            <a:r>
              <a:rPr lang="en-ID" sz="1600" dirty="0">
                <a:solidFill>
                  <a:schemeClr val="bg1"/>
                </a:solidFill>
              </a:rPr>
              <a:t> sensor.</a:t>
            </a:r>
          </a:p>
          <a:p>
            <a:endParaRPr lang="en-ID" sz="1600" dirty="0">
              <a:solidFill>
                <a:schemeClr val="bg1"/>
              </a:solidFill>
            </a:endParaRPr>
          </a:p>
          <a:p>
            <a:r>
              <a:rPr lang="en-ID" sz="1600" dirty="0">
                <a:solidFill>
                  <a:schemeClr val="bg1"/>
                </a:solidFill>
              </a:rPr>
              <a:t>2. </a:t>
            </a:r>
            <a:r>
              <a:rPr lang="en-ID" sz="1600" dirty="0" err="1">
                <a:solidFill>
                  <a:schemeClr val="bg1"/>
                </a:solidFill>
              </a:rPr>
              <a:t>Pembacaan</a:t>
            </a:r>
            <a:r>
              <a:rPr lang="en-ID" sz="1600" dirty="0">
                <a:solidFill>
                  <a:schemeClr val="bg1"/>
                </a:solidFill>
              </a:rPr>
              <a:t> Sensor:</a:t>
            </a:r>
          </a:p>
          <a:p>
            <a:r>
              <a:rPr lang="en-ID" sz="1600" dirty="0">
                <a:solidFill>
                  <a:schemeClr val="bg1"/>
                </a:solidFill>
              </a:rPr>
              <a:t>- </a:t>
            </a:r>
            <a:r>
              <a:rPr lang="en-ID" sz="1600" dirty="0" err="1">
                <a:solidFill>
                  <a:schemeClr val="bg1"/>
                </a:solidFill>
              </a:rPr>
              <a:t>Dalam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setiap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iterasi</a:t>
            </a:r>
            <a:r>
              <a:rPr lang="en-ID" sz="1600" dirty="0">
                <a:solidFill>
                  <a:schemeClr val="bg1"/>
                </a:solidFill>
              </a:rPr>
              <a:t> loop(), program </a:t>
            </a:r>
            <a:r>
              <a:rPr lang="en-ID" sz="1600" dirty="0" err="1">
                <a:solidFill>
                  <a:schemeClr val="bg1"/>
                </a:solidFill>
              </a:rPr>
              <a:t>membaca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nilai</a:t>
            </a:r>
            <a:r>
              <a:rPr lang="en-ID" sz="1600" dirty="0">
                <a:solidFill>
                  <a:schemeClr val="bg1"/>
                </a:solidFill>
              </a:rPr>
              <a:t> sensor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untuk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mengetahui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intensitas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diterima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oleh masing-masing sensor.</a:t>
            </a:r>
          </a:p>
          <a:p>
            <a:r>
              <a:rPr lang="en-ID" sz="1600" dirty="0">
                <a:solidFill>
                  <a:schemeClr val="bg1"/>
                </a:solidFill>
              </a:rPr>
              <a:t>- Nilai-</a:t>
            </a:r>
            <a:r>
              <a:rPr lang="en-ID" sz="1600" dirty="0" err="1">
                <a:solidFill>
                  <a:schemeClr val="bg1"/>
                </a:solidFill>
              </a:rPr>
              <a:t>nilai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ini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dipantau</a:t>
            </a:r>
            <a:r>
              <a:rPr lang="en-ID" sz="1600" dirty="0">
                <a:solidFill>
                  <a:schemeClr val="bg1"/>
                </a:solidFill>
              </a:rPr>
              <a:t> dan </a:t>
            </a:r>
            <a:r>
              <a:rPr lang="en-ID" sz="1600" dirty="0" err="1">
                <a:solidFill>
                  <a:schemeClr val="bg1"/>
                </a:solidFill>
              </a:rPr>
              <a:t>dicetak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monitor serial.</a:t>
            </a:r>
          </a:p>
          <a:p>
            <a:endParaRPr lang="en-ID" sz="1600" dirty="0">
              <a:solidFill>
                <a:schemeClr val="bg1"/>
              </a:solidFill>
            </a:endParaRPr>
          </a:p>
          <a:p>
            <a:r>
              <a:rPr lang="en-ID" sz="1600" dirty="0">
                <a:solidFill>
                  <a:schemeClr val="bg1"/>
                </a:solidFill>
              </a:rPr>
              <a:t>3. </a:t>
            </a:r>
            <a:r>
              <a:rPr lang="en-ID" sz="1600" dirty="0" err="1">
                <a:solidFill>
                  <a:schemeClr val="bg1"/>
                </a:solidFill>
              </a:rPr>
              <a:t>Logika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Kontrol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Gerak</a:t>
            </a:r>
            <a:r>
              <a:rPr lang="en-ID" sz="1600" dirty="0">
                <a:solidFill>
                  <a:schemeClr val="bg1"/>
                </a:solidFill>
              </a:rPr>
              <a:t> Robot:</a:t>
            </a:r>
          </a:p>
          <a:p>
            <a:r>
              <a:rPr lang="en-ID" sz="1600" dirty="0">
                <a:solidFill>
                  <a:schemeClr val="bg1"/>
                </a:solidFill>
              </a:rPr>
              <a:t> - Program </a:t>
            </a:r>
            <a:r>
              <a:rPr lang="en-ID" sz="1600" dirty="0" err="1">
                <a:solidFill>
                  <a:schemeClr val="bg1"/>
                </a:solidFill>
              </a:rPr>
              <a:t>memiliki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beberapa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kondisi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untuk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mengendalikan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</a:t>
            </a:r>
            <a:r>
              <a:rPr lang="en-ID" sz="1600" dirty="0" err="1">
                <a:solidFill>
                  <a:schemeClr val="bg1"/>
                </a:solidFill>
              </a:rPr>
              <a:t>gerak</a:t>
            </a:r>
            <a:r>
              <a:rPr lang="en-ID" sz="1600" dirty="0">
                <a:solidFill>
                  <a:schemeClr val="bg1"/>
                </a:solidFill>
              </a:rPr>
              <a:t> robot </a:t>
            </a:r>
            <a:r>
              <a:rPr lang="en-ID" sz="1600" dirty="0" err="1">
                <a:solidFill>
                  <a:schemeClr val="bg1"/>
                </a:solidFill>
              </a:rPr>
              <a:t>berdasarkan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bacaan</a:t>
            </a:r>
            <a:r>
              <a:rPr lang="en-ID" sz="1600" dirty="0">
                <a:solidFill>
                  <a:schemeClr val="bg1"/>
                </a:solidFill>
              </a:rPr>
              <a:t> sensor: 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a. </a:t>
            </a:r>
            <a:r>
              <a:rPr lang="en-ID" sz="1600" dirty="0" err="1">
                <a:solidFill>
                  <a:schemeClr val="bg1"/>
                </a:solidFill>
              </a:rPr>
              <a:t>Kondisi</a:t>
            </a:r>
            <a:r>
              <a:rPr lang="en-ID" sz="1600" dirty="0">
                <a:solidFill>
                  <a:schemeClr val="bg1"/>
                </a:solidFill>
              </a:rPr>
              <a:t> 1 : </a:t>
            </a:r>
            <a:r>
              <a:rPr lang="en-ID" sz="1600" dirty="0" err="1">
                <a:solidFill>
                  <a:schemeClr val="bg1"/>
                </a:solidFill>
              </a:rPr>
              <a:t>Kedua</a:t>
            </a:r>
            <a:r>
              <a:rPr lang="en-ID" sz="1600" dirty="0">
                <a:solidFill>
                  <a:schemeClr val="bg1"/>
                </a:solidFill>
              </a:rPr>
              <a:t> Sensor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Cahaya Tinggi :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- Jika sensor1 dan sensor2 </a:t>
            </a:r>
            <a:r>
              <a:rPr lang="en-ID" sz="1600" dirty="0" err="1">
                <a:solidFill>
                  <a:schemeClr val="bg1"/>
                </a:solidFill>
              </a:rPr>
              <a:t>sama-sama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  </a:t>
            </a:r>
            <a:r>
              <a:rPr lang="en-ID" sz="1600" dirty="0" err="1">
                <a:solidFill>
                  <a:schemeClr val="bg1"/>
                </a:solidFill>
              </a:rPr>
              <a:t>tinggi</a:t>
            </a:r>
            <a:r>
              <a:rPr lang="en-ID" sz="1600" dirty="0">
                <a:solidFill>
                  <a:schemeClr val="bg1"/>
                </a:solidFill>
              </a:rPr>
              <a:t> (</a:t>
            </a:r>
            <a:r>
              <a:rPr lang="en-ID" sz="1600" dirty="0" err="1">
                <a:solidFill>
                  <a:schemeClr val="bg1"/>
                </a:solidFill>
              </a:rPr>
              <a:t>nilai</a:t>
            </a:r>
            <a:r>
              <a:rPr lang="en-ID" sz="1600" dirty="0">
                <a:solidFill>
                  <a:schemeClr val="bg1"/>
                </a:solidFill>
              </a:rPr>
              <a:t> sensor </a:t>
            </a:r>
            <a:r>
              <a:rPr lang="en-ID" sz="1600" dirty="0" err="1">
                <a:solidFill>
                  <a:schemeClr val="bg1"/>
                </a:solidFill>
              </a:rPr>
              <a:t>kurang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dari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atau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sama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dirty="0">
                <a:solidFill>
                  <a:schemeClr val="bg1"/>
                </a:solidFill>
              </a:rPr>
              <a:t> 350),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  robot </a:t>
            </a:r>
            <a:r>
              <a:rPr lang="en-ID" sz="1600" dirty="0" err="1">
                <a:solidFill>
                  <a:schemeClr val="bg1"/>
                </a:solidFill>
              </a:rPr>
              <a:t>akan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bergerak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maju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  (motor3.run(FORWARD); motor4.run(FORWARD));</a:t>
            </a:r>
          </a:p>
        </p:txBody>
      </p:sp>
      <p:sp>
        <p:nvSpPr>
          <p:cNvPr id="7" name="Kotak Teks 6">
            <a:extLst>
              <a:ext uri="{FF2B5EF4-FFF2-40B4-BE49-F238E27FC236}">
                <a16:creationId xmlns:a16="http://schemas.microsoft.com/office/drawing/2014/main" id="{85560F82-EAEE-B167-1BA1-71D388A8AE8A}"/>
              </a:ext>
            </a:extLst>
          </p:cNvPr>
          <p:cNvSpPr txBox="1"/>
          <p:nvPr/>
        </p:nvSpPr>
        <p:spPr>
          <a:xfrm>
            <a:off x="5822816" y="1225189"/>
            <a:ext cx="609755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</a:rPr>
              <a:t>b. </a:t>
            </a:r>
            <a:r>
              <a:rPr lang="en-ID" sz="1600" dirty="0" err="1">
                <a:solidFill>
                  <a:schemeClr val="bg1"/>
                </a:solidFill>
              </a:rPr>
              <a:t>Kondisi</a:t>
            </a:r>
            <a:r>
              <a:rPr lang="en-ID" sz="1600" dirty="0">
                <a:solidFill>
                  <a:schemeClr val="bg1"/>
                </a:solidFill>
              </a:rPr>
              <a:t> 2 : Hanya Sensor Kiri yang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Cahaya Tinggi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- Jika </a:t>
            </a:r>
            <a:r>
              <a:rPr lang="en-ID" sz="1600" dirty="0" err="1">
                <a:solidFill>
                  <a:schemeClr val="bg1"/>
                </a:solidFill>
              </a:rPr>
              <a:t>hanya</a:t>
            </a:r>
            <a:r>
              <a:rPr lang="en-ID" sz="1600" dirty="0">
                <a:solidFill>
                  <a:schemeClr val="bg1"/>
                </a:solidFill>
              </a:rPr>
              <a:t> sensor1 yang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tinggi</a:t>
            </a:r>
            <a:r>
              <a:rPr lang="en-ID" sz="1600" dirty="0">
                <a:solidFill>
                  <a:schemeClr val="bg1"/>
                </a:solidFill>
              </a:rPr>
              <a:t> dan sensor2     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rendah</a:t>
            </a:r>
            <a:r>
              <a:rPr lang="en-ID" sz="1600" dirty="0">
                <a:solidFill>
                  <a:schemeClr val="bg1"/>
                </a:solidFill>
              </a:rPr>
              <a:t>, robot </a:t>
            </a:r>
            <a:r>
              <a:rPr lang="en-ID" sz="1600" dirty="0" err="1">
                <a:solidFill>
                  <a:schemeClr val="bg1"/>
                </a:solidFill>
              </a:rPr>
              <a:t>akan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belok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kiri</a:t>
            </a:r>
            <a:r>
              <a:rPr lang="en-ID" sz="1600" dirty="0">
                <a:solidFill>
                  <a:schemeClr val="bg1"/>
                </a:solidFill>
              </a:rPr>
              <a:t> 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(motor3.run(FORWARD); motor4.run(BACKWARD);).  </a:t>
            </a:r>
          </a:p>
          <a:p>
            <a:endParaRPr lang="en-ID" sz="1600" dirty="0">
              <a:solidFill>
                <a:schemeClr val="bg1"/>
              </a:solidFill>
            </a:endParaRPr>
          </a:p>
          <a:p>
            <a:r>
              <a:rPr lang="en-ID" sz="1600" dirty="0">
                <a:solidFill>
                  <a:schemeClr val="bg1"/>
                </a:solidFill>
              </a:rPr>
              <a:t>c. </a:t>
            </a:r>
            <a:r>
              <a:rPr lang="en-ID" sz="1600" dirty="0" err="1">
                <a:solidFill>
                  <a:schemeClr val="bg1"/>
                </a:solidFill>
              </a:rPr>
              <a:t>Kondisi</a:t>
            </a:r>
            <a:r>
              <a:rPr lang="en-ID" sz="1600" dirty="0">
                <a:solidFill>
                  <a:schemeClr val="bg1"/>
                </a:solidFill>
              </a:rPr>
              <a:t> 3 : Hanya Sensor Kanan yang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Cahaya Tinggi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- Jika </a:t>
            </a:r>
            <a:r>
              <a:rPr lang="en-ID" sz="1600" dirty="0" err="1">
                <a:solidFill>
                  <a:schemeClr val="bg1"/>
                </a:solidFill>
              </a:rPr>
              <a:t>hanya</a:t>
            </a:r>
            <a:r>
              <a:rPr lang="en-ID" sz="1600" dirty="0">
                <a:solidFill>
                  <a:schemeClr val="bg1"/>
                </a:solidFill>
              </a:rPr>
              <a:t> sensor2 yang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rendah</a:t>
            </a:r>
            <a:r>
              <a:rPr lang="en-ID" sz="1600" dirty="0">
                <a:solidFill>
                  <a:schemeClr val="bg1"/>
                </a:solidFill>
              </a:rPr>
              <a:t> dan sensor1   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tinggi</a:t>
            </a:r>
            <a:r>
              <a:rPr lang="en-ID" sz="1600" dirty="0">
                <a:solidFill>
                  <a:schemeClr val="bg1"/>
                </a:solidFill>
              </a:rPr>
              <a:t>, robot </a:t>
            </a:r>
            <a:r>
              <a:rPr lang="en-ID" sz="1600" dirty="0" err="1">
                <a:solidFill>
                  <a:schemeClr val="bg1"/>
                </a:solidFill>
              </a:rPr>
              <a:t>akan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belok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ke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kanan</a:t>
            </a:r>
            <a:r>
              <a:rPr lang="en-ID" sz="1600" dirty="0">
                <a:solidFill>
                  <a:schemeClr val="bg1"/>
                </a:solidFill>
              </a:rPr>
              <a:t>   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 (motor3.run(BACKWARD); motor4.run(FORWARD);).</a:t>
            </a:r>
          </a:p>
          <a:p>
            <a:endParaRPr lang="en-ID" sz="1600" dirty="0">
              <a:solidFill>
                <a:schemeClr val="bg1"/>
              </a:solidFill>
            </a:endParaRPr>
          </a:p>
          <a:p>
            <a:r>
              <a:rPr lang="en-ID" sz="1600" dirty="0">
                <a:solidFill>
                  <a:schemeClr val="bg1"/>
                </a:solidFill>
              </a:rPr>
              <a:t>d. </a:t>
            </a:r>
            <a:r>
              <a:rPr lang="en-ID" sz="1600" dirty="0" err="1">
                <a:solidFill>
                  <a:schemeClr val="bg1"/>
                </a:solidFill>
              </a:rPr>
              <a:t>Kondisi</a:t>
            </a:r>
            <a:r>
              <a:rPr lang="en-ID" sz="1600" dirty="0">
                <a:solidFill>
                  <a:schemeClr val="bg1"/>
                </a:solidFill>
              </a:rPr>
              <a:t> 4 : </a:t>
            </a:r>
            <a:r>
              <a:rPr lang="en-ID" sz="1600" dirty="0" err="1">
                <a:solidFill>
                  <a:schemeClr val="bg1"/>
                </a:solidFill>
              </a:rPr>
              <a:t>Kedua</a:t>
            </a:r>
            <a:r>
              <a:rPr lang="en-ID" sz="1600" dirty="0">
                <a:solidFill>
                  <a:schemeClr val="bg1"/>
                </a:solidFill>
              </a:rPr>
              <a:t> Sensor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Cahaya </a:t>
            </a:r>
            <a:r>
              <a:rPr lang="en-ID" sz="1600" dirty="0" err="1">
                <a:solidFill>
                  <a:schemeClr val="bg1"/>
                </a:solidFill>
              </a:rPr>
              <a:t>Rendah</a:t>
            </a:r>
            <a:r>
              <a:rPr lang="en-ID" sz="1600" dirty="0">
                <a:solidFill>
                  <a:schemeClr val="bg1"/>
                </a:solidFill>
              </a:rPr>
              <a:t> :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- Jika </a:t>
            </a:r>
            <a:r>
              <a:rPr lang="en-ID" sz="1600" dirty="0" err="1">
                <a:solidFill>
                  <a:schemeClr val="bg1"/>
                </a:solidFill>
              </a:rPr>
              <a:t>kedua</a:t>
            </a:r>
            <a:r>
              <a:rPr lang="en-ID" sz="1600" dirty="0">
                <a:solidFill>
                  <a:schemeClr val="bg1"/>
                </a:solidFill>
              </a:rPr>
              <a:t> sensor </a:t>
            </a:r>
            <a:r>
              <a:rPr lang="en-ID" sz="1600" dirty="0" err="1">
                <a:solidFill>
                  <a:schemeClr val="bg1"/>
                </a:solidFill>
              </a:rPr>
              <a:t>mendeteksi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tinggi</a:t>
            </a:r>
            <a:r>
              <a:rPr lang="en-ID" sz="1600" dirty="0">
                <a:solidFill>
                  <a:schemeClr val="bg1"/>
                </a:solidFill>
              </a:rPr>
              <a:t> (</a:t>
            </a:r>
            <a:r>
              <a:rPr lang="en-ID" sz="1600" dirty="0" err="1">
                <a:solidFill>
                  <a:schemeClr val="bg1"/>
                </a:solidFill>
              </a:rPr>
              <a:t>nilai</a:t>
            </a:r>
            <a:r>
              <a:rPr lang="en-ID" sz="1600" dirty="0">
                <a:solidFill>
                  <a:schemeClr val="bg1"/>
                </a:solidFill>
              </a:rPr>
              <a:t> sensor di </a:t>
            </a:r>
            <a:r>
              <a:rPr lang="en-ID" sz="1600" dirty="0" err="1">
                <a:solidFill>
                  <a:schemeClr val="bg1"/>
                </a:solidFill>
              </a:rPr>
              <a:t>atas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 350), robot </a:t>
            </a:r>
            <a:r>
              <a:rPr lang="en-ID" sz="1600" dirty="0" err="1">
                <a:solidFill>
                  <a:schemeClr val="bg1"/>
                </a:solidFill>
              </a:rPr>
              <a:t>akan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berhenti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     (motor3.run(RELEASE); motor4.run(RELEASE);).</a:t>
            </a:r>
          </a:p>
        </p:txBody>
      </p:sp>
      <p:sp>
        <p:nvSpPr>
          <p:cNvPr id="8" name="Kotak Teks 7">
            <a:extLst>
              <a:ext uri="{FF2B5EF4-FFF2-40B4-BE49-F238E27FC236}">
                <a16:creationId xmlns:a16="http://schemas.microsoft.com/office/drawing/2014/main" id="{F6DEBA4B-02ED-CF0D-56EB-0ABC1B748923}"/>
              </a:ext>
            </a:extLst>
          </p:cNvPr>
          <p:cNvSpPr txBox="1"/>
          <p:nvPr/>
        </p:nvSpPr>
        <p:spPr>
          <a:xfrm>
            <a:off x="5668081" y="4884212"/>
            <a:ext cx="62522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600" dirty="0">
                <a:solidFill>
                  <a:schemeClr val="bg1"/>
                </a:solidFill>
              </a:rPr>
              <a:t>4. </a:t>
            </a:r>
            <a:r>
              <a:rPr lang="en-ID" sz="1600" dirty="0" err="1">
                <a:solidFill>
                  <a:schemeClr val="bg1"/>
                </a:solidFill>
              </a:rPr>
              <a:t>Aksi</a:t>
            </a:r>
            <a:r>
              <a:rPr lang="en-ID" sz="1600" dirty="0">
                <a:solidFill>
                  <a:schemeClr val="bg1"/>
                </a:solidFill>
              </a:rPr>
              <a:t> Motor :</a:t>
            </a:r>
          </a:p>
          <a:p>
            <a:r>
              <a:rPr lang="en-ID" sz="1600" dirty="0">
                <a:solidFill>
                  <a:schemeClr val="bg1"/>
                </a:solidFill>
              </a:rPr>
              <a:t>- Program </a:t>
            </a:r>
            <a:r>
              <a:rPr lang="en-ID" sz="1600" dirty="0" err="1">
                <a:solidFill>
                  <a:schemeClr val="bg1"/>
                </a:solidFill>
              </a:rPr>
              <a:t>menggunakan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fungsi</a:t>
            </a:r>
            <a:r>
              <a:rPr lang="en-ID" sz="1600" dirty="0">
                <a:solidFill>
                  <a:schemeClr val="bg1"/>
                </a:solidFill>
              </a:rPr>
              <a:t> run() pada motor </a:t>
            </a:r>
            <a:r>
              <a:rPr lang="en-ID" sz="1600" dirty="0" err="1">
                <a:solidFill>
                  <a:schemeClr val="bg1"/>
                </a:solidFill>
              </a:rPr>
              <a:t>untuk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menggerakkan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robot </a:t>
            </a:r>
            <a:r>
              <a:rPr lang="en-ID" sz="1600" dirty="0" err="1">
                <a:solidFill>
                  <a:schemeClr val="bg1"/>
                </a:solidFill>
              </a:rPr>
              <a:t>sesuai</a:t>
            </a:r>
            <a:r>
              <a:rPr lang="en-ID" sz="1600" dirty="0">
                <a:solidFill>
                  <a:schemeClr val="bg1"/>
                </a:solidFill>
              </a:rPr>
              <a:t>  </a:t>
            </a:r>
            <a:r>
              <a:rPr lang="en-ID" sz="1600" dirty="0" err="1">
                <a:solidFill>
                  <a:schemeClr val="bg1"/>
                </a:solidFill>
              </a:rPr>
              <a:t>dengan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kondisi</a:t>
            </a:r>
            <a:r>
              <a:rPr lang="en-ID" sz="1600" dirty="0">
                <a:solidFill>
                  <a:schemeClr val="bg1"/>
                </a:solidFill>
              </a:rPr>
              <a:t> yang </a:t>
            </a:r>
            <a:r>
              <a:rPr lang="en-ID" sz="1600" dirty="0" err="1">
                <a:solidFill>
                  <a:schemeClr val="bg1"/>
                </a:solidFill>
              </a:rPr>
              <a:t>terdeteksi</a:t>
            </a:r>
            <a:r>
              <a:rPr lang="en-ID" sz="1600" dirty="0">
                <a:solidFill>
                  <a:schemeClr val="bg1"/>
                </a:solidFill>
              </a:rPr>
              <a:t> oleh sensor </a:t>
            </a:r>
            <a:r>
              <a:rPr lang="en-ID" sz="1600" dirty="0" err="1">
                <a:solidFill>
                  <a:schemeClr val="bg1"/>
                </a:solidFill>
              </a:rPr>
              <a:t>cahaya</a:t>
            </a:r>
            <a:r>
              <a:rPr lang="en-ID" sz="1600" dirty="0">
                <a:solidFill>
                  <a:schemeClr val="bg1"/>
                </a:solidFill>
              </a:rPr>
              <a:t>.   </a:t>
            </a:r>
          </a:p>
          <a:p>
            <a:r>
              <a:rPr lang="en-ID" sz="1600" dirty="0">
                <a:solidFill>
                  <a:schemeClr val="bg1"/>
                </a:solidFill>
              </a:rPr>
              <a:t>- Gerakan </a:t>
            </a:r>
            <a:r>
              <a:rPr lang="en-ID" sz="1600" dirty="0" err="1">
                <a:solidFill>
                  <a:schemeClr val="bg1"/>
                </a:solidFill>
              </a:rPr>
              <a:t>maju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belok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kiri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belok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kanan</a:t>
            </a:r>
            <a:r>
              <a:rPr lang="en-ID" sz="1600" dirty="0">
                <a:solidFill>
                  <a:schemeClr val="bg1"/>
                </a:solidFill>
              </a:rPr>
              <a:t>, </a:t>
            </a:r>
            <a:r>
              <a:rPr lang="en-ID" sz="1600" dirty="0" err="1">
                <a:solidFill>
                  <a:schemeClr val="bg1"/>
                </a:solidFill>
              </a:rPr>
              <a:t>atau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berhenti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diimplementasikan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</a:p>
          <a:p>
            <a:r>
              <a:rPr lang="en-ID" sz="1600" dirty="0">
                <a:solidFill>
                  <a:schemeClr val="bg1"/>
                </a:solidFill>
              </a:rPr>
              <a:t>   </a:t>
            </a:r>
            <a:r>
              <a:rPr lang="en-ID" sz="1600" dirty="0" err="1">
                <a:solidFill>
                  <a:schemeClr val="bg1"/>
                </a:solidFill>
              </a:rPr>
              <a:t>melalui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pengaturan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arah</a:t>
            </a:r>
            <a:r>
              <a:rPr lang="en-ID" sz="1600" dirty="0">
                <a:solidFill>
                  <a:schemeClr val="bg1"/>
                </a:solidFill>
              </a:rPr>
              <a:t> </a:t>
            </a:r>
            <a:r>
              <a:rPr lang="en-ID" sz="1600" dirty="0" err="1">
                <a:solidFill>
                  <a:schemeClr val="bg1"/>
                </a:solidFill>
              </a:rPr>
              <a:t>putaran</a:t>
            </a:r>
            <a:r>
              <a:rPr lang="en-ID" sz="1600" dirty="0">
                <a:solidFill>
                  <a:schemeClr val="bg1"/>
                </a:solidFill>
              </a:rPr>
              <a:t> motor 3 dan 4.</a:t>
            </a:r>
          </a:p>
        </p:txBody>
      </p:sp>
    </p:spTree>
    <p:extLst>
      <p:ext uri="{BB962C8B-B14F-4D97-AF65-F5344CB8AC3E}">
        <p14:creationId xmlns:p14="http://schemas.microsoft.com/office/powerpoint/2010/main" val="1239704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22FA7-2183-4CD3-91EF-85FD4580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B6A36E-F0DA-4D85-BCF8-6898A25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5CFBF3-3158-932F-3B18-E2DBB7C5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234" y="221343"/>
            <a:ext cx="3448259" cy="74071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Skema </a:t>
            </a:r>
            <a:r>
              <a:rPr lang="en-US" sz="4000" dirty="0" err="1">
                <a:solidFill>
                  <a:srgbClr val="FFFFFF"/>
                </a:solidFill>
              </a:rPr>
              <a:t>Rangkaian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6" name="Konektor Lurus 15">
            <a:extLst>
              <a:ext uri="{FF2B5EF4-FFF2-40B4-BE49-F238E27FC236}">
                <a16:creationId xmlns:a16="http://schemas.microsoft.com/office/drawing/2014/main" id="{3FDFB116-CC4C-5B2F-F82B-ED9C261BDA9A}"/>
              </a:ext>
            </a:extLst>
          </p:cNvPr>
          <p:cNvCxnSpPr>
            <a:cxnSpLocks/>
          </p:cNvCxnSpPr>
          <p:nvPr/>
        </p:nvCxnSpPr>
        <p:spPr>
          <a:xfrm>
            <a:off x="3934493" y="699769"/>
            <a:ext cx="73462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ambar 6" descr="Sebuah gambar berisi teks, elektronik, Rekayasa elektronik, Komponen elektronik&#10;&#10;Deskripsi dibuat secara otomatis">
            <a:extLst>
              <a:ext uri="{FF2B5EF4-FFF2-40B4-BE49-F238E27FC236}">
                <a16:creationId xmlns:a16="http://schemas.microsoft.com/office/drawing/2014/main" id="{0B11CBFE-D184-ADE3-8998-D78FF15FD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163" y="1286571"/>
            <a:ext cx="6271673" cy="4835756"/>
          </a:xfrm>
          <a:prstGeom prst="rect">
            <a:avLst/>
          </a:prstGeom>
        </p:spPr>
      </p:pic>
      <p:cxnSp>
        <p:nvCxnSpPr>
          <p:cNvPr id="9" name="Konektor Lurus 8">
            <a:extLst>
              <a:ext uri="{FF2B5EF4-FFF2-40B4-BE49-F238E27FC236}">
                <a16:creationId xmlns:a16="http://schemas.microsoft.com/office/drawing/2014/main" id="{5ED53300-E90A-0F85-751A-E50397334E3F}"/>
              </a:ext>
            </a:extLst>
          </p:cNvPr>
          <p:cNvCxnSpPr>
            <a:cxnSpLocks/>
          </p:cNvCxnSpPr>
          <p:nvPr/>
        </p:nvCxnSpPr>
        <p:spPr>
          <a:xfrm>
            <a:off x="5241366" y="2878150"/>
            <a:ext cx="1592580" cy="4533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Konektor Lurus 10">
            <a:extLst>
              <a:ext uri="{FF2B5EF4-FFF2-40B4-BE49-F238E27FC236}">
                <a16:creationId xmlns:a16="http://schemas.microsoft.com/office/drawing/2014/main" id="{70D50C8A-47DC-FC90-DDB4-095EDF667365}"/>
              </a:ext>
            </a:extLst>
          </p:cNvPr>
          <p:cNvCxnSpPr>
            <a:cxnSpLocks/>
          </p:cNvCxnSpPr>
          <p:nvPr/>
        </p:nvCxnSpPr>
        <p:spPr>
          <a:xfrm>
            <a:off x="5085156" y="2622880"/>
            <a:ext cx="1748790" cy="63627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Konektor Lurus 12">
            <a:extLst>
              <a:ext uri="{FF2B5EF4-FFF2-40B4-BE49-F238E27FC236}">
                <a16:creationId xmlns:a16="http://schemas.microsoft.com/office/drawing/2014/main" id="{8B9E11AE-144D-96D1-BA86-39596887BAA8}"/>
              </a:ext>
            </a:extLst>
          </p:cNvPr>
          <p:cNvCxnSpPr>
            <a:cxnSpLocks/>
          </p:cNvCxnSpPr>
          <p:nvPr/>
        </p:nvCxnSpPr>
        <p:spPr>
          <a:xfrm flipV="1">
            <a:off x="5058486" y="3259150"/>
            <a:ext cx="1775460" cy="40993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Konektor Lurus 17">
            <a:extLst>
              <a:ext uri="{FF2B5EF4-FFF2-40B4-BE49-F238E27FC236}">
                <a16:creationId xmlns:a16="http://schemas.microsoft.com/office/drawing/2014/main" id="{C16433DF-4659-5C38-DB0C-E6EEC838785B}"/>
              </a:ext>
            </a:extLst>
          </p:cNvPr>
          <p:cNvCxnSpPr>
            <a:cxnSpLocks/>
          </p:cNvCxnSpPr>
          <p:nvPr/>
        </p:nvCxnSpPr>
        <p:spPr>
          <a:xfrm flipV="1">
            <a:off x="5203266" y="3331540"/>
            <a:ext cx="1630680" cy="6096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Gambar 21" descr="Sebuah gambar berisi silinder, plastik, baterai&#10;&#10;Deskripsi dibuat secara otomatis">
            <a:extLst>
              <a:ext uri="{FF2B5EF4-FFF2-40B4-BE49-F238E27FC236}">
                <a16:creationId xmlns:a16="http://schemas.microsoft.com/office/drawing/2014/main" id="{F7733448-409C-69CB-B3F5-6B72DF8E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220" y="1742778"/>
            <a:ext cx="915991" cy="915991"/>
          </a:xfrm>
          <a:prstGeom prst="rect">
            <a:avLst/>
          </a:prstGeom>
        </p:spPr>
      </p:pic>
      <p:cxnSp>
        <p:nvCxnSpPr>
          <p:cNvPr id="23" name="Konektor Lurus 22">
            <a:extLst>
              <a:ext uri="{FF2B5EF4-FFF2-40B4-BE49-F238E27FC236}">
                <a16:creationId xmlns:a16="http://schemas.microsoft.com/office/drawing/2014/main" id="{B410EE54-29E6-04A8-CA52-A244E0796963}"/>
              </a:ext>
            </a:extLst>
          </p:cNvPr>
          <p:cNvCxnSpPr>
            <a:cxnSpLocks/>
          </p:cNvCxnSpPr>
          <p:nvPr/>
        </p:nvCxnSpPr>
        <p:spPr>
          <a:xfrm>
            <a:off x="6328759" y="1945640"/>
            <a:ext cx="426720" cy="713129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Konektor Lurus 25">
            <a:extLst>
              <a:ext uri="{FF2B5EF4-FFF2-40B4-BE49-F238E27FC236}">
                <a16:creationId xmlns:a16="http://schemas.microsoft.com/office/drawing/2014/main" id="{EA152E90-06CA-9471-0DC9-4BC7445779A4}"/>
              </a:ext>
            </a:extLst>
          </p:cNvPr>
          <p:cNvCxnSpPr>
            <a:cxnSpLocks/>
          </p:cNvCxnSpPr>
          <p:nvPr/>
        </p:nvCxnSpPr>
        <p:spPr>
          <a:xfrm>
            <a:off x="5607921" y="2260930"/>
            <a:ext cx="1147558" cy="5448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22FA7-2183-4CD3-91EF-85FD4580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B6A36E-F0DA-4D85-BCF8-6898A25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D5CFBF3-3158-932F-3B18-E2DBB7C5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69" y="1392728"/>
            <a:ext cx="3448259" cy="7407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Prinsip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Kerja</a:t>
            </a: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6" name="Konektor Lurus 15">
            <a:extLst>
              <a:ext uri="{FF2B5EF4-FFF2-40B4-BE49-F238E27FC236}">
                <a16:creationId xmlns:a16="http://schemas.microsoft.com/office/drawing/2014/main" id="{3FDFB116-CC4C-5B2F-F82B-ED9C261BDA9A}"/>
              </a:ext>
            </a:extLst>
          </p:cNvPr>
          <p:cNvCxnSpPr>
            <a:cxnSpLocks/>
          </p:cNvCxnSpPr>
          <p:nvPr/>
        </p:nvCxnSpPr>
        <p:spPr>
          <a:xfrm>
            <a:off x="3359020" y="699769"/>
            <a:ext cx="79216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Kotak Teks 5">
            <a:extLst>
              <a:ext uri="{FF2B5EF4-FFF2-40B4-BE49-F238E27FC236}">
                <a16:creationId xmlns:a16="http://schemas.microsoft.com/office/drawing/2014/main" id="{36FBA370-42DE-81C4-DA0A-E16294C59B4B}"/>
              </a:ext>
            </a:extLst>
          </p:cNvPr>
          <p:cNvSpPr txBox="1"/>
          <p:nvPr/>
        </p:nvSpPr>
        <p:spPr>
          <a:xfrm>
            <a:off x="1088572" y="2540204"/>
            <a:ext cx="43978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D" sz="2000" dirty="0">
                <a:solidFill>
                  <a:schemeClr val="bg1"/>
                </a:solidFill>
              </a:rPr>
              <a:t>	</a:t>
            </a:r>
            <a:r>
              <a:rPr lang="en-ID" sz="2000" dirty="0" err="1">
                <a:solidFill>
                  <a:schemeClr val="bg1"/>
                </a:solidFill>
              </a:rPr>
              <a:t>Prinsip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kerja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utama</a:t>
            </a:r>
            <a:r>
              <a:rPr lang="en-ID" sz="2000" dirty="0">
                <a:solidFill>
                  <a:schemeClr val="bg1"/>
                </a:solidFill>
              </a:rPr>
              <a:t> robot </a:t>
            </a:r>
            <a:r>
              <a:rPr lang="en-ID" sz="2000" dirty="0" err="1">
                <a:solidFill>
                  <a:schemeClr val="bg1"/>
                </a:solidFill>
              </a:rPr>
              <a:t>berdasarkan</a:t>
            </a:r>
            <a:r>
              <a:rPr lang="en-ID" sz="2000" dirty="0">
                <a:solidFill>
                  <a:schemeClr val="bg1"/>
                </a:solidFill>
              </a:rPr>
              <a:t> program </a:t>
            </a:r>
            <a:r>
              <a:rPr lang="en-ID" sz="2000" dirty="0" err="1">
                <a:solidFill>
                  <a:schemeClr val="bg1"/>
                </a:solidFill>
              </a:rPr>
              <a:t>ini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adalah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memanfaatkan</a:t>
            </a:r>
            <a:r>
              <a:rPr lang="en-ID" sz="2000" dirty="0">
                <a:solidFill>
                  <a:schemeClr val="bg1"/>
                </a:solidFill>
              </a:rPr>
              <a:t> sensor </a:t>
            </a:r>
            <a:r>
              <a:rPr lang="en-ID" sz="2000" dirty="0" err="1">
                <a:solidFill>
                  <a:schemeClr val="bg1"/>
                </a:solidFill>
              </a:rPr>
              <a:t>cahaya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untuk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membuat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keputusan</a:t>
            </a:r>
            <a:r>
              <a:rPr lang="en-ID" sz="2000" dirty="0">
                <a:solidFill>
                  <a:schemeClr val="bg1"/>
                </a:solidFill>
              </a:rPr>
              <a:t> yang </a:t>
            </a:r>
            <a:r>
              <a:rPr lang="en-ID" sz="2000" dirty="0" err="1">
                <a:solidFill>
                  <a:schemeClr val="bg1"/>
                </a:solidFill>
              </a:rPr>
              <a:t>sesuai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dalam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mengontrol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gerakan</a:t>
            </a:r>
            <a:r>
              <a:rPr lang="en-ID" sz="2000" dirty="0">
                <a:solidFill>
                  <a:schemeClr val="bg1"/>
                </a:solidFill>
              </a:rPr>
              <a:t> robot, </a:t>
            </a:r>
            <a:r>
              <a:rPr lang="en-ID" sz="2000" dirty="0" err="1">
                <a:solidFill>
                  <a:schemeClr val="bg1"/>
                </a:solidFill>
              </a:rPr>
              <a:t>sehingga</a:t>
            </a:r>
            <a:r>
              <a:rPr lang="en-ID" sz="2000" dirty="0">
                <a:solidFill>
                  <a:schemeClr val="bg1"/>
                </a:solidFill>
              </a:rPr>
              <a:t> robot </a:t>
            </a:r>
            <a:r>
              <a:rPr lang="en-ID" sz="2000" dirty="0" err="1">
                <a:solidFill>
                  <a:schemeClr val="bg1"/>
                </a:solidFill>
              </a:rPr>
              <a:t>akan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merespons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perubahan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cahaya</a:t>
            </a:r>
            <a:r>
              <a:rPr lang="en-ID" sz="2000" dirty="0">
                <a:solidFill>
                  <a:schemeClr val="bg1"/>
                </a:solidFill>
              </a:rPr>
              <a:t> yang </a:t>
            </a:r>
            <a:r>
              <a:rPr lang="en-ID" sz="2000" dirty="0" err="1">
                <a:solidFill>
                  <a:schemeClr val="bg1"/>
                </a:solidFill>
              </a:rPr>
              <a:t>dideteksi</a:t>
            </a:r>
            <a:r>
              <a:rPr lang="en-ID" sz="2000" dirty="0">
                <a:solidFill>
                  <a:schemeClr val="bg1"/>
                </a:solidFill>
              </a:rPr>
              <a:t> oleh sensor </a:t>
            </a:r>
            <a:r>
              <a:rPr lang="en-ID" sz="2000" dirty="0" err="1">
                <a:solidFill>
                  <a:schemeClr val="bg1"/>
                </a:solidFill>
              </a:rPr>
              <a:t>dengan</a:t>
            </a:r>
            <a:r>
              <a:rPr lang="en-ID" sz="2000" dirty="0">
                <a:solidFill>
                  <a:schemeClr val="bg1"/>
                </a:solidFill>
              </a:rPr>
              <a:t> </a:t>
            </a:r>
            <a:r>
              <a:rPr lang="en-ID" sz="2000" dirty="0" err="1">
                <a:solidFill>
                  <a:schemeClr val="bg1"/>
                </a:solidFill>
              </a:rPr>
              <a:t>gerakan</a:t>
            </a:r>
            <a:r>
              <a:rPr lang="en-ID" sz="2000" dirty="0">
                <a:solidFill>
                  <a:schemeClr val="bg1"/>
                </a:solidFill>
              </a:rPr>
              <a:t> yang </a:t>
            </a:r>
            <a:r>
              <a:rPr lang="en-ID" sz="2000" dirty="0" err="1">
                <a:solidFill>
                  <a:schemeClr val="bg1"/>
                </a:solidFill>
              </a:rPr>
              <a:t>sesuai</a:t>
            </a:r>
            <a:r>
              <a:rPr lang="en-ID" sz="20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9A54A6-3BE3-F311-AD03-B685BB3F64AB}"/>
              </a:ext>
            </a:extLst>
          </p:cNvPr>
          <p:cNvSpPr txBox="1">
            <a:spLocks/>
          </p:cNvSpPr>
          <p:nvPr/>
        </p:nvSpPr>
        <p:spPr>
          <a:xfrm>
            <a:off x="6885992" y="1392727"/>
            <a:ext cx="3448259" cy="740717"/>
          </a:xfrm>
          <a:custGeom>
            <a:avLst/>
            <a:gdLst>
              <a:gd name="connsiteX0" fmla="*/ 0 w 6906198"/>
              <a:gd name="connsiteY0" fmla="*/ 0 h 1089350"/>
              <a:gd name="connsiteX1" fmla="*/ 6906198 w 6906198"/>
              <a:gd name="connsiteY1" fmla="*/ 0 h 1089350"/>
              <a:gd name="connsiteX2" fmla="*/ 6906198 w 6906198"/>
              <a:gd name="connsiteY2" fmla="*/ 1089350 h 1089350"/>
              <a:gd name="connsiteX3" fmla="*/ 3805731 w 6906198"/>
              <a:gd name="connsiteY3" fmla="*/ 1089350 h 1089350"/>
              <a:gd name="connsiteX4" fmla="*/ 218470 w 6906198"/>
              <a:gd name="connsiteY4" fmla="*/ 1089350 h 1089350"/>
              <a:gd name="connsiteX5" fmla="*/ 0 w 6906198"/>
              <a:gd name="connsiteY5" fmla="*/ 1089350 h 1089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06198" h="1089350">
                <a:moveTo>
                  <a:pt x="0" y="0"/>
                </a:moveTo>
                <a:lnTo>
                  <a:pt x="6906198" y="0"/>
                </a:lnTo>
                <a:lnTo>
                  <a:pt x="6906198" y="1089350"/>
                </a:lnTo>
                <a:lnTo>
                  <a:pt x="3805731" y="1089350"/>
                </a:lnTo>
                <a:lnTo>
                  <a:pt x="218470" y="1089350"/>
                </a:lnTo>
                <a:lnTo>
                  <a:pt x="0" y="1089350"/>
                </a:lnTo>
                <a:close/>
              </a:path>
            </a:pathLst>
          </a:custGeom>
          <a:solidFill>
            <a:srgbClr val="262626"/>
          </a:solidFill>
        </p:spPr>
        <p:txBody>
          <a:bodyPr vert="horz" wrap="square" lIns="91440" tIns="45720" rIns="91440" bIns="45720" rtlCol="0" anchor="b" anchorCtr="0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kern="1200" spc="-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FFFFFF"/>
                </a:solidFill>
              </a:rPr>
              <a:t>FOTO KELOMPOK</a:t>
            </a:r>
          </a:p>
        </p:txBody>
      </p:sp>
      <p:pic>
        <p:nvPicPr>
          <p:cNvPr id="4" name="Gambar 3" descr="Sebuah gambar berisi Wajah manusia, orang, pakaian, senyum&#10;&#10;Deskripsi dibuat secara otomatis">
            <a:extLst>
              <a:ext uri="{FF2B5EF4-FFF2-40B4-BE49-F238E27FC236}">
                <a16:creationId xmlns:a16="http://schemas.microsoft.com/office/drawing/2014/main" id="{2F2E1A5F-07C6-F9ED-9F6D-38D222A2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928" y="2233313"/>
            <a:ext cx="5632580" cy="3168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98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22FA7-2183-4CD3-91EF-85FD4580E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TEACH A COURSE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B6A36E-F0DA-4D85-BCF8-6898A25A7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4ED7F21-4C1D-AA75-74C7-E24D3EAA6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059" y="874486"/>
            <a:ext cx="3448259" cy="7407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Link Video</a:t>
            </a:r>
          </a:p>
        </p:txBody>
      </p:sp>
      <p:sp>
        <p:nvSpPr>
          <p:cNvPr id="11" name="Kotak Teks 10">
            <a:extLst>
              <a:ext uri="{FF2B5EF4-FFF2-40B4-BE49-F238E27FC236}">
                <a16:creationId xmlns:a16="http://schemas.microsoft.com/office/drawing/2014/main" id="{7C29B226-5476-39CD-12F6-49560379412B}"/>
              </a:ext>
            </a:extLst>
          </p:cNvPr>
          <p:cNvSpPr txBox="1"/>
          <p:nvPr/>
        </p:nvSpPr>
        <p:spPr>
          <a:xfrm>
            <a:off x="3095041" y="3013501"/>
            <a:ext cx="600191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d-ID" sz="2400" dirty="0">
                <a:solidFill>
                  <a:schemeClr val="bg1"/>
                </a:solidFill>
              </a:rPr>
              <a:t>https://drive.google.com/file/d/1FPStcQufGkx-wiAEmKWYeOnPZrH3iPFX/view?usp=sharing</a:t>
            </a:r>
          </a:p>
        </p:txBody>
      </p:sp>
    </p:spTree>
    <p:extLst>
      <p:ext uri="{BB962C8B-B14F-4D97-AF65-F5344CB8AC3E}">
        <p14:creationId xmlns:p14="http://schemas.microsoft.com/office/powerpoint/2010/main" val="164433602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Custom 62">
      <a:dk1>
        <a:srgbClr val="000000"/>
      </a:dk1>
      <a:lt1>
        <a:srgbClr val="FFFFFF"/>
      </a:lt1>
      <a:dk2>
        <a:srgbClr val="322441"/>
      </a:dk2>
      <a:lt2>
        <a:srgbClr val="E8E8E2"/>
      </a:lt2>
      <a:accent1>
        <a:srgbClr val="3F3DE3"/>
      </a:accent1>
      <a:accent2>
        <a:srgbClr val="7229D2"/>
      </a:accent2>
      <a:accent3>
        <a:srgbClr val="C62FE1"/>
      </a:accent3>
      <a:accent4>
        <a:srgbClr val="CF1DA0"/>
      </a:accent4>
      <a:accent5>
        <a:srgbClr val="E12F68"/>
      </a:accent5>
      <a:accent6>
        <a:srgbClr val="CF2E1D"/>
      </a:accent6>
      <a:hlink>
        <a:srgbClr val="87882D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1534312_win32_fixed" id="{7DA952F3-BC8E-4B7B-859D-A36E039201B7}" vid="{8E772A5C-93BE-4922-8D82-53E2DDEA5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11285E-60A8-4134-BCBF-B1E84D96D2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0ABA88-74E4-4FC0-A26E-0822D1363D5E}">
  <ds:schemaRefs>
    <ds:schemaRef ds:uri="71af3243-3dd4-4a8d-8c0d-dd76da1f02a5"/>
    <ds:schemaRef ds:uri="http://schemas.microsoft.com/office/infopath/2007/PartnerControls"/>
    <ds:schemaRef ds:uri="http://purl.org/dc/terms/"/>
    <ds:schemaRef ds:uri="16c05727-aa75-4e4a-9b5f-8a80a1165891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purl.org/dc/dcmitype/"/>
    <ds:schemaRef ds:uri="230e9df3-be65-4c73-a93b-d1236ebd677e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236A05-3599-4152-8DD9-B0D397D938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Classic corporate teach a course slides</Template>
  <TotalTime>333</TotalTime>
  <Words>643</Words>
  <Application>Microsoft Office PowerPoint</Application>
  <PresentationFormat>Layar Lebar</PresentationFormat>
  <Paragraphs>87</Paragraphs>
  <Slides>7</Slides>
  <Notes>7</Notes>
  <HiddenSlides>0</HiddenSlides>
  <MMClips>0</MMClips>
  <ScaleCrop>false</ScaleCrop>
  <HeadingPairs>
    <vt:vector size="6" baseType="variant">
      <vt:variant>
        <vt:lpstr>Font Dipakai</vt:lpstr>
      </vt:variant>
      <vt:variant>
        <vt:i4>6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Open Sans</vt:lpstr>
      <vt:lpstr>Wingdings</vt:lpstr>
      <vt:lpstr>RetrospectVTI</vt:lpstr>
      <vt:lpstr>Nama Anggota  1.Muhammad Novian (20210120004)  2.Alfrida Nanda (20210120123) 3.Muhamat Sholeh(20210120132)</vt:lpstr>
      <vt:lpstr>KOMPONEN</vt:lpstr>
      <vt:lpstr>PROGRAM</vt:lpstr>
      <vt:lpstr>Prinsip Kerja</vt:lpstr>
      <vt:lpstr>Skema Rangkaian</vt:lpstr>
      <vt:lpstr>Prinsip Kerja</vt:lpstr>
      <vt:lpstr>Link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ROBOTIKA</dc:title>
  <dc:creator>Anur Basit Qolbi</dc:creator>
  <cp:lastModifiedBy>Muhammad Novian</cp:lastModifiedBy>
  <cp:revision>23</cp:revision>
  <cp:lastPrinted>2023-11-09T05:51:33Z</cp:lastPrinted>
  <dcterms:created xsi:type="dcterms:W3CDTF">2023-01-13T15:22:26Z</dcterms:created>
  <dcterms:modified xsi:type="dcterms:W3CDTF">2023-11-16T07:08:56Z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